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6"/>
  </p:notesMasterIdLst>
  <p:sldIdLst>
    <p:sldId id="256" r:id="rId2"/>
    <p:sldId id="317" r:id="rId3"/>
    <p:sldId id="257" r:id="rId4"/>
    <p:sldId id="259" r:id="rId5"/>
    <p:sldId id="278" r:id="rId6"/>
    <p:sldId id="295" r:id="rId7"/>
    <p:sldId id="279" r:id="rId8"/>
    <p:sldId id="281" r:id="rId9"/>
    <p:sldId id="289" r:id="rId10"/>
    <p:sldId id="261" r:id="rId11"/>
    <p:sldId id="272" r:id="rId12"/>
    <p:sldId id="285" r:id="rId13"/>
    <p:sldId id="280" r:id="rId14"/>
    <p:sldId id="291" r:id="rId15"/>
    <p:sldId id="311" r:id="rId16"/>
    <p:sldId id="312" r:id="rId17"/>
    <p:sldId id="315" r:id="rId18"/>
    <p:sldId id="316" r:id="rId19"/>
    <p:sldId id="313" r:id="rId20"/>
    <p:sldId id="304" r:id="rId21"/>
    <p:sldId id="314" r:id="rId22"/>
    <p:sldId id="294" r:id="rId23"/>
    <p:sldId id="271" r:id="rId24"/>
    <p:sldId id="288" r:id="rId2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4A355C-375F-4DFD-857D-84738B9856B2}" v="4" dt="2024-03-07T15:36:44.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3486" autoAdjust="0"/>
  </p:normalViewPr>
  <p:slideViewPr>
    <p:cSldViewPr snapToGrid="0">
      <p:cViewPr varScale="1">
        <p:scale>
          <a:sx n="47" d="100"/>
          <a:sy n="47" d="100"/>
        </p:scale>
        <p:origin x="53" y="523"/>
      </p:cViewPr>
      <p:guideLst/>
    </p:cSldViewPr>
  </p:slideViewPr>
  <p:notesTextViewPr>
    <p:cViewPr>
      <p:scale>
        <a:sx n="1" d="1"/>
        <a:sy n="1" d="1"/>
      </p:scale>
      <p:origin x="0" y="-5"/>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Carers Project Manager," userId="88197abf-ff09-4d7d-8ecf-a6455e459d9b" providerId="ADAL" clId="{E3F228B7-9FE3-4ED9-91F2-4FC3570C8AFC}"/>
    <pc:docChg chg="undo redo custSel addSld delSld modSld">
      <pc:chgData name="Young Carers Project Manager," userId="88197abf-ff09-4d7d-8ecf-a6455e459d9b" providerId="ADAL" clId="{E3F228B7-9FE3-4ED9-91F2-4FC3570C8AFC}" dt="2023-10-10T11:21:08.779" v="291" actId="20577"/>
      <pc:docMkLst>
        <pc:docMk/>
      </pc:docMkLst>
      <pc:sldChg chg="modSp mod">
        <pc:chgData name="Young Carers Project Manager," userId="88197abf-ff09-4d7d-8ecf-a6455e459d9b" providerId="ADAL" clId="{E3F228B7-9FE3-4ED9-91F2-4FC3570C8AFC}" dt="2023-10-10T08:01:48.163" v="71" actId="20577"/>
        <pc:sldMkLst>
          <pc:docMk/>
          <pc:sldMk cId="2393212350" sldId="256"/>
        </pc:sldMkLst>
        <pc:spChg chg="mod">
          <ac:chgData name="Young Carers Project Manager," userId="88197abf-ff09-4d7d-8ecf-a6455e459d9b" providerId="ADAL" clId="{E3F228B7-9FE3-4ED9-91F2-4FC3570C8AFC}" dt="2023-10-10T08:01:48.163" v="71" actId="20577"/>
          <ac:spMkLst>
            <pc:docMk/>
            <pc:sldMk cId="2393212350" sldId="256"/>
            <ac:spMk id="8" creationId="{6D583BDC-D7FD-4542-B1F3-6978BC6020CD}"/>
          </ac:spMkLst>
        </pc:spChg>
      </pc:sldChg>
      <pc:sldChg chg="modSp mod">
        <pc:chgData name="Young Carers Project Manager," userId="88197abf-ff09-4d7d-8ecf-a6455e459d9b" providerId="ADAL" clId="{E3F228B7-9FE3-4ED9-91F2-4FC3570C8AFC}" dt="2023-10-10T11:21:08.779" v="291" actId="20577"/>
        <pc:sldMkLst>
          <pc:docMk/>
          <pc:sldMk cId="0" sldId="259"/>
        </pc:sldMkLst>
        <pc:spChg chg="mod">
          <ac:chgData name="Young Carers Project Manager," userId="88197abf-ff09-4d7d-8ecf-a6455e459d9b" providerId="ADAL" clId="{E3F228B7-9FE3-4ED9-91F2-4FC3570C8AFC}" dt="2023-10-10T11:21:08.779" v="291" actId="20577"/>
          <ac:spMkLst>
            <pc:docMk/>
            <pc:sldMk cId="0" sldId="259"/>
            <ac:spMk id="5" creationId="{A2142E78-FF48-CFB7-FC0A-8E0A549E1D26}"/>
          </ac:spMkLst>
        </pc:spChg>
      </pc:sldChg>
      <pc:sldChg chg="modSp mod">
        <pc:chgData name="Young Carers Project Manager," userId="88197abf-ff09-4d7d-8ecf-a6455e459d9b" providerId="ADAL" clId="{E3F228B7-9FE3-4ED9-91F2-4FC3570C8AFC}" dt="2023-10-10T08:52:46.462" v="116" actId="20577"/>
        <pc:sldMkLst>
          <pc:docMk/>
          <pc:sldMk cId="0" sldId="271"/>
        </pc:sldMkLst>
        <pc:spChg chg="mod">
          <ac:chgData name="Young Carers Project Manager," userId="88197abf-ff09-4d7d-8ecf-a6455e459d9b" providerId="ADAL" clId="{E3F228B7-9FE3-4ED9-91F2-4FC3570C8AFC}" dt="2023-10-10T08:52:46.462" v="116" actId="20577"/>
          <ac:spMkLst>
            <pc:docMk/>
            <pc:sldMk cId="0" sldId="271"/>
            <ac:spMk id="37891" creationId="{324ADCDB-780B-08A3-7D04-4B31EDCD1BB4}"/>
          </ac:spMkLst>
        </pc:spChg>
      </pc:sldChg>
      <pc:sldChg chg="del">
        <pc:chgData name="Young Carers Project Manager," userId="88197abf-ff09-4d7d-8ecf-a6455e459d9b" providerId="ADAL" clId="{E3F228B7-9FE3-4ED9-91F2-4FC3570C8AFC}" dt="2023-10-09T09:29:11.239" v="3" actId="47"/>
        <pc:sldMkLst>
          <pc:docMk/>
          <pc:sldMk cId="1809355768" sldId="310"/>
        </pc:sldMkLst>
      </pc:sldChg>
      <pc:sldChg chg="addSp delSp modSp mod">
        <pc:chgData name="Young Carers Project Manager," userId="88197abf-ff09-4d7d-8ecf-a6455e459d9b" providerId="ADAL" clId="{E3F228B7-9FE3-4ED9-91F2-4FC3570C8AFC}" dt="2023-10-09T09:40:08.875" v="47" actId="1076"/>
        <pc:sldMkLst>
          <pc:docMk/>
          <pc:sldMk cId="3937898895" sldId="313"/>
        </pc:sldMkLst>
        <pc:picChg chg="mod modCrop">
          <ac:chgData name="Young Carers Project Manager," userId="88197abf-ff09-4d7d-8ecf-a6455e459d9b" providerId="ADAL" clId="{E3F228B7-9FE3-4ED9-91F2-4FC3570C8AFC}" dt="2023-10-09T09:38:25.200" v="36" actId="1076"/>
          <ac:picMkLst>
            <pc:docMk/>
            <pc:sldMk cId="3937898895" sldId="313"/>
            <ac:picMk id="3" creationId="{E7B28AE4-D997-BFAD-F4EB-4A9C482CF43F}"/>
          </ac:picMkLst>
        </pc:picChg>
        <pc:picChg chg="mod modCrop">
          <ac:chgData name="Young Carers Project Manager," userId="88197abf-ff09-4d7d-8ecf-a6455e459d9b" providerId="ADAL" clId="{E3F228B7-9FE3-4ED9-91F2-4FC3570C8AFC}" dt="2023-10-09T09:40:08.875" v="47" actId="1076"/>
          <ac:picMkLst>
            <pc:docMk/>
            <pc:sldMk cId="3937898895" sldId="313"/>
            <ac:picMk id="5" creationId="{14CE2E2B-4B93-C3FD-D087-20346AE4531F}"/>
          </ac:picMkLst>
        </pc:picChg>
        <pc:picChg chg="del">
          <ac:chgData name="Young Carers Project Manager," userId="88197abf-ff09-4d7d-8ecf-a6455e459d9b" providerId="ADAL" clId="{E3F228B7-9FE3-4ED9-91F2-4FC3570C8AFC}" dt="2023-10-09T09:31:39.058" v="4" actId="478"/>
          <ac:picMkLst>
            <pc:docMk/>
            <pc:sldMk cId="3937898895" sldId="313"/>
            <ac:picMk id="9" creationId="{905C8C27-7232-D967-CE54-D38209C4F8F7}"/>
          </ac:picMkLst>
        </pc:picChg>
        <pc:picChg chg="add mod">
          <ac:chgData name="Young Carers Project Manager," userId="88197abf-ff09-4d7d-8ecf-a6455e459d9b" providerId="ADAL" clId="{E3F228B7-9FE3-4ED9-91F2-4FC3570C8AFC}" dt="2023-10-09T09:32:07.535" v="9" actId="1076"/>
          <ac:picMkLst>
            <pc:docMk/>
            <pc:sldMk cId="3937898895" sldId="313"/>
            <ac:picMk id="1026" creationId="{8D72B498-2C0D-869F-B400-6559EE48AEF2}"/>
          </ac:picMkLst>
        </pc:picChg>
      </pc:sldChg>
      <pc:sldChg chg="addSp modSp new">
        <pc:chgData name="Young Carers Project Manager," userId="88197abf-ff09-4d7d-8ecf-a6455e459d9b" providerId="ADAL" clId="{E3F228B7-9FE3-4ED9-91F2-4FC3570C8AFC}" dt="2023-10-09T09:32:36.341" v="11"/>
        <pc:sldMkLst>
          <pc:docMk/>
          <pc:sldMk cId="804646717" sldId="315"/>
        </pc:sldMkLst>
        <pc:picChg chg="add mod">
          <ac:chgData name="Young Carers Project Manager," userId="88197abf-ff09-4d7d-8ecf-a6455e459d9b" providerId="ADAL" clId="{E3F228B7-9FE3-4ED9-91F2-4FC3570C8AFC}" dt="2023-10-09T09:32:36.341" v="11"/>
          <ac:picMkLst>
            <pc:docMk/>
            <pc:sldMk cId="804646717" sldId="315"/>
            <ac:picMk id="3" creationId="{57FA21D9-8796-1AC8-5EA0-177E09F422A3}"/>
          </ac:picMkLst>
        </pc:picChg>
      </pc:sldChg>
      <pc:sldChg chg="addSp modSp new mod setBg">
        <pc:chgData name="Young Carers Project Manager," userId="88197abf-ff09-4d7d-8ecf-a6455e459d9b" providerId="ADAL" clId="{E3F228B7-9FE3-4ED9-91F2-4FC3570C8AFC}" dt="2023-10-09T09:39:05.797" v="40" actId="26606"/>
        <pc:sldMkLst>
          <pc:docMk/>
          <pc:sldMk cId="2981928632" sldId="316"/>
        </pc:sldMkLst>
        <pc:picChg chg="add mod">
          <ac:chgData name="Young Carers Project Manager," userId="88197abf-ff09-4d7d-8ecf-a6455e459d9b" providerId="ADAL" clId="{E3F228B7-9FE3-4ED9-91F2-4FC3570C8AFC}" dt="2023-10-09T09:39:05.797" v="40" actId="26606"/>
          <ac:picMkLst>
            <pc:docMk/>
            <pc:sldMk cId="2981928632" sldId="316"/>
            <ac:picMk id="3" creationId="{5817F2A0-E890-9F1E-820B-41774981F2BB}"/>
          </ac:picMkLst>
        </pc:picChg>
      </pc:sldChg>
    </pc:docChg>
  </pc:docChgLst>
  <pc:docChgLst>
    <pc:chgData name="Young Carers Project Manager," userId="88197abf-ff09-4d7d-8ecf-a6455e459d9b" providerId="ADAL" clId="{9D4A355C-375F-4DFD-857D-84738B9856B2}"/>
    <pc:docChg chg="custSel addSld modSld">
      <pc:chgData name="Young Carers Project Manager," userId="88197abf-ff09-4d7d-8ecf-a6455e459d9b" providerId="ADAL" clId="{9D4A355C-375F-4DFD-857D-84738B9856B2}" dt="2024-03-08T09:37:35.543" v="293" actId="313"/>
      <pc:docMkLst>
        <pc:docMk/>
      </pc:docMkLst>
      <pc:sldChg chg="modSp mod">
        <pc:chgData name="Young Carers Project Manager," userId="88197abf-ff09-4d7d-8ecf-a6455e459d9b" providerId="ADAL" clId="{9D4A355C-375F-4DFD-857D-84738B9856B2}" dt="2024-03-08T09:33:01.641" v="28" actId="20577"/>
        <pc:sldMkLst>
          <pc:docMk/>
          <pc:sldMk cId="0" sldId="259"/>
        </pc:sldMkLst>
        <pc:spChg chg="mod">
          <ac:chgData name="Young Carers Project Manager," userId="88197abf-ff09-4d7d-8ecf-a6455e459d9b" providerId="ADAL" clId="{9D4A355C-375F-4DFD-857D-84738B9856B2}" dt="2024-03-08T09:33:01.641" v="28" actId="20577"/>
          <ac:spMkLst>
            <pc:docMk/>
            <pc:sldMk cId="0" sldId="259"/>
            <ac:spMk id="5" creationId="{A2142E78-FF48-CFB7-FC0A-8E0A549E1D26}"/>
          </ac:spMkLst>
        </pc:spChg>
      </pc:sldChg>
      <pc:sldChg chg="modNotesTx">
        <pc:chgData name="Young Carers Project Manager," userId="88197abf-ff09-4d7d-8ecf-a6455e459d9b" providerId="ADAL" clId="{9D4A355C-375F-4DFD-857D-84738B9856B2}" dt="2024-03-08T09:34:01.384" v="130" actId="20577"/>
        <pc:sldMkLst>
          <pc:docMk/>
          <pc:sldMk cId="0" sldId="278"/>
        </pc:sldMkLst>
      </pc:sldChg>
      <pc:sldChg chg="modSp mod">
        <pc:chgData name="Young Carers Project Manager," userId="88197abf-ff09-4d7d-8ecf-a6455e459d9b" providerId="ADAL" clId="{9D4A355C-375F-4DFD-857D-84738B9856B2}" dt="2024-03-08T09:36:26.232" v="249" actId="14100"/>
        <pc:sldMkLst>
          <pc:docMk/>
          <pc:sldMk cId="0" sldId="279"/>
        </pc:sldMkLst>
        <pc:spChg chg="mod">
          <ac:chgData name="Young Carers Project Manager," userId="88197abf-ff09-4d7d-8ecf-a6455e459d9b" providerId="ADAL" clId="{9D4A355C-375F-4DFD-857D-84738B9856B2}" dt="2024-03-08T09:36:26.232" v="249" actId="14100"/>
          <ac:spMkLst>
            <pc:docMk/>
            <pc:sldMk cId="0" sldId="279"/>
            <ac:spMk id="22530" creationId="{81CCF5F2-18D5-DA9F-BB00-1FFAF07BDA52}"/>
          </ac:spMkLst>
        </pc:spChg>
        <pc:spChg chg="mod">
          <ac:chgData name="Young Carers Project Manager," userId="88197abf-ff09-4d7d-8ecf-a6455e459d9b" providerId="ADAL" clId="{9D4A355C-375F-4DFD-857D-84738B9856B2}" dt="2024-03-08T09:35:47.873" v="242" actId="255"/>
          <ac:spMkLst>
            <pc:docMk/>
            <pc:sldMk cId="0" sldId="279"/>
            <ac:spMk id="22531" creationId="{FA83AFC7-B12A-8980-5DBD-EDD348504014}"/>
          </ac:spMkLst>
        </pc:spChg>
        <pc:spChg chg="mod">
          <ac:chgData name="Young Carers Project Manager," userId="88197abf-ff09-4d7d-8ecf-a6455e459d9b" providerId="ADAL" clId="{9D4A355C-375F-4DFD-857D-84738B9856B2}" dt="2024-03-08T09:35:59.340" v="245" actId="255"/>
          <ac:spMkLst>
            <pc:docMk/>
            <pc:sldMk cId="0" sldId="279"/>
            <ac:spMk id="22532" creationId="{34B9C64D-266F-B15B-6AC7-5EBB6A10A822}"/>
          </ac:spMkLst>
        </pc:spChg>
        <pc:spChg chg="mod">
          <ac:chgData name="Young Carers Project Manager," userId="88197abf-ff09-4d7d-8ecf-a6455e459d9b" providerId="ADAL" clId="{9D4A355C-375F-4DFD-857D-84738B9856B2}" dt="2024-03-08T09:36:04.179" v="246" actId="255"/>
          <ac:spMkLst>
            <pc:docMk/>
            <pc:sldMk cId="0" sldId="279"/>
            <ac:spMk id="22533" creationId="{9904CF24-D7A8-1E97-8184-8CFDBCC3414E}"/>
          </ac:spMkLst>
        </pc:spChg>
      </pc:sldChg>
      <pc:sldChg chg="modNotesTx">
        <pc:chgData name="Young Carers Project Manager," userId="88197abf-ff09-4d7d-8ecf-a6455e459d9b" providerId="ADAL" clId="{9D4A355C-375F-4DFD-857D-84738B9856B2}" dt="2024-03-08T09:37:35.543" v="293" actId="313"/>
        <pc:sldMkLst>
          <pc:docMk/>
          <pc:sldMk cId="0" sldId="281"/>
        </pc:sldMkLst>
      </pc:sldChg>
      <pc:sldChg chg="modNotesTx">
        <pc:chgData name="Young Carers Project Manager," userId="88197abf-ff09-4d7d-8ecf-a6455e459d9b" providerId="ADAL" clId="{9D4A355C-375F-4DFD-857D-84738B9856B2}" dt="2024-03-08T09:34:24.836" v="134" actId="20577"/>
        <pc:sldMkLst>
          <pc:docMk/>
          <pc:sldMk cId="0" sldId="295"/>
        </pc:sldMkLst>
      </pc:sldChg>
      <pc:sldChg chg="addSp delSp modSp new">
        <pc:chgData name="Young Carers Project Manager," userId="88197abf-ff09-4d7d-8ecf-a6455e459d9b" providerId="ADAL" clId="{9D4A355C-375F-4DFD-857D-84738B9856B2}" dt="2024-03-07T15:36:44.906" v="4"/>
        <pc:sldMkLst>
          <pc:docMk/>
          <pc:sldMk cId="2647698739" sldId="317"/>
        </pc:sldMkLst>
        <pc:picChg chg="add del mod">
          <ac:chgData name="Young Carers Project Manager," userId="88197abf-ff09-4d7d-8ecf-a6455e459d9b" providerId="ADAL" clId="{9D4A355C-375F-4DFD-857D-84738B9856B2}" dt="2024-03-07T15:36:16.439" v="3" actId="478"/>
          <ac:picMkLst>
            <pc:docMk/>
            <pc:sldMk cId="2647698739" sldId="317"/>
            <ac:picMk id="1026" creationId="{16E937FB-A7F6-D651-B879-119CBF50CFC2}"/>
          </ac:picMkLst>
        </pc:picChg>
        <pc:picChg chg="add">
          <ac:chgData name="Young Carers Project Manager," userId="88197abf-ff09-4d7d-8ecf-a6455e459d9b" providerId="ADAL" clId="{9D4A355C-375F-4DFD-857D-84738B9856B2}" dt="2024-03-07T15:36:44.906" v="4"/>
          <ac:picMkLst>
            <pc:docMk/>
            <pc:sldMk cId="2647698739" sldId="317"/>
            <ac:picMk id="1028" creationId="{107510E9-382B-234F-C6F4-7084E7FE79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2D64CFA-C33B-45BE-BBDC-9E04854DFE70}" type="datetimeFigureOut">
              <a:rPr lang="en-GB" smtClean="0"/>
              <a:t>08/03/2024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108EADB-9E10-4F2D-A770-7A2B4D852927}" type="slidenum">
              <a:rPr lang="en-GB" smtClean="0"/>
              <a:t>‹#›</a:t>
            </a:fld>
            <a:endParaRPr lang="en-GB"/>
          </a:p>
        </p:txBody>
      </p:sp>
    </p:spTree>
    <p:extLst>
      <p:ext uri="{BB962C8B-B14F-4D97-AF65-F5344CB8AC3E}">
        <p14:creationId xmlns:p14="http://schemas.microsoft.com/office/powerpoint/2010/main" val="336810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FC8D71E-15E0-08FC-1F62-981FDCE74E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7A32DBAB-DEE7-9A45-B0F4-0406AD6D1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5364" name="Slide Number Placeholder 3">
            <a:extLst>
              <a:ext uri="{FF2B5EF4-FFF2-40B4-BE49-F238E27FC236}">
                <a16:creationId xmlns:a16="http://schemas.microsoft.com/office/drawing/2014/main" id="{87B1E043-A8A6-7D37-F4EE-8436BB8695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7CC8C16-3757-4593-8609-40FAC687495C}" type="slidenum">
              <a:rPr lang="en-GB" altLang="en-US" smtClean="0">
                <a:latin typeface="Arial" panose="020B0604020202020204" pitchFamily="34" charset="0"/>
              </a:rPr>
              <a:pPr/>
              <a:t>3</a:t>
            </a:fld>
            <a:endParaRPr lang="en-GB"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691DAB3-5580-12D5-7987-7D25893FF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676DEC12-B309-A230-222A-56BB57E96A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2772" name="Slide Number Placeholder 3">
            <a:extLst>
              <a:ext uri="{FF2B5EF4-FFF2-40B4-BE49-F238E27FC236}">
                <a16:creationId xmlns:a16="http://schemas.microsoft.com/office/drawing/2014/main" id="{A24E56D1-E95B-CB75-DABD-B9E73433C5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614BDA0-F1F5-4EEF-8210-8BADE93876A9}" type="slidenum">
              <a:rPr lang="en-GB" altLang="en-US" smtClean="0">
                <a:latin typeface="Calibri" panose="020F0502020204030204" pitchFamily="34" charset="0"/>
              </a:rPr>
              <a:pPr/>
              <a:t>14</a:t>
            </a:fld>
            <a:endParaRPr lang="en-GB"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E261FD2-3655-6041-16B0-45EC64B138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9896085-9F00-2F0E-3116-71C7415B6B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6868" name="Slide Number Placeholder 3">
            <a:extLst>
              <a:ext uri="{FF2B5EF4-FFF2-40B4-BE49-F238E27FC236}">
                <a16:creationId xmlns:a16="http://schemas.microsoft.com/office/drawing/2014/main" id="{FBE0B9AA-616A-B11C-5AB2-E74FDEF85B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5FFE3F06-F145-4CC6-BDE0-F3572C25E49A}" type="slidenum">
              <a:rPr lang="en-GB" altLang="en-US" smtClean="0">
                <a:latin typeface="Arial" panose="020B0604020202020204" pitchFamily="34" charset="0"/>
              </a:rPr>
              <a:pPr/>
              <a:t>22</a:t>
            </a:fld>
            <a:endParaRPr lang="en-GB"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142D0F5D-E536-08E4-92A6-EF166426D6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9343741-7217-BD5A-F26C-589DDEBC54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8916" name="Slide Number Placeholder 3">
            <a:extLst>
              <a:ext uri="{FF2B5EF4-FFF2-40B4-BE49-F238E27FC236}">
                <a16:creationId xmlns:a16="http://schemas.microsoft.com/office/drawing/2014/main" id="{8A2350DA-C203-C291-0859-45F96A31C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7E35EE5-9C11-455E-806F-F808651D4235}" type="slidenum">
              <a:rPr lang="en-GB" altLang="en-US" smtClean="0">
                <a:latin typeface="Arial" panose="020B0604020202020204" pitchFamily="34" charset="0"/>
              </a:rPr>
              <a:pPr/>
              <a:t>23</a:t>
            </a:fld>
            <a:endParaRPr lang="en-GB"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0A57DBC-C60C-A913-9216-CC693A435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424FDC8-72AD-DDF7-11B7-189D4131BF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988" name="Slide Number Placeholder 3">
            <a:extLst>
              <a:ext uri="{FF2B5EF4-FFF2-40B4-BE49-F238E27FC236}">
                <a16:creationId xmlns:a16="http://schemas.microsoft.com/office/drawing/2014/main" id="{7396E822-199A-45C7-087A-06B7583758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2C698EB0-D2BE-4F03-8BFA-8C39D686DF08}" type="slidenum">
              <a:rPr lang="en-GB" altLang="en-US" smtClean="0">
                <a:latin typeface="Calibri" panose="020F0502020204030204" pitchFamily="34" charset="0"/>
              </a:rPr>
              <a:pPr/>
              <a:t>24</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6D8DDFB-278A-6A60-F811-7886E2C93A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8424BFE-09A5-6F3B-AD39-E2D789410A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7412" name="Slide Number Placeholder 3">
            <a:extLst>
              <a:ext uri="{FF2B5EF4-FFF2-40B4-BE49-F238E27FC236}">
                <a16:creationId xmlns:a16="http://schemas.microsoft.com/office/drawing/2014/main" id="{7DCBBB4D-A776-8752-331A-A6EFF30F1A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5ACBB7B4-F069-4EA6-B590-3454F0EFA892}" type="slidenum">
              <a:rPr lang="en-GB" altLang="en-US" smtClean="0">
                <a:latin typeface="Arial" panose="020B0604020202020204" pitchFamily="34" charset="0"/>
              </a:rPr>
              <a:pPr/>
              <a:t>4</a:t>
            </a:fld>
            <a:endParaRPr lang="en-GB"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A7A57F9-BFEC-2BBC-2DE6-7C0396AF69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0E5312D2-46EF-11D2-3973-6DD491471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Explain physical disabilities e.g. maybe they need a wheelchair or walking stick to get around</a:t>
            </a:r>
          </a:p>
        </p:txBody>
      </p:sp>
      <p:sp>
        <p:nvSpPr>
          <p:cNvPr id="19460" name="Slide Number Placeholder 3">
            <a:extLst>
              <a:ext uri="{FF2B5EF4-FFF2-40B4-BE49-F238E27FC236}">
                <a16:creationId xmlns:a16="http://schemas.microsoft.com/office/drawing/2014/main" id="{3C8169E7-2820-108E-39B2-6F43DE88E9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FD8F605-4245-4384-920F-C893DB4742AF}" type="slidenum">
              <a:rPr lang="en-GB" altLang="en-US" smtClean="0">
                <a:latin typeface="Arial" panose="020B0604020202020204" pitchFamily="34" charset="0"/>
              </a:rPr>
              <a:pPr/>
              <a:t>5</a:t>
            </a:fld>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666519C-BD7D-0733-721A-59CC560237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558D2-7076-8A80-C40E-91CA00030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Could give an example of a young carer who tries to figure out what his older brother wants by the sounds he makes, or another young carer who helps to calm sister down as she gets upset easily.</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21508" name="Slide Number Placeholder 3">
            <a:extLst>
              <a:ext uri="{FF2B5EF4-FFF2-40B4-BE49-F238E27FC236}">
                <a16:creationId xmlns:a16="http://schemas.microsoft.com/office/drawing/2014/main" id="{B5A31F4A-064D-EC16-E918-13A553D45D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6E8033DF-E93D-462F-ADEA-8B31848CF78B}" type="slidenum">
              <a:rPr lang="en-GB" altLang="en-US" smtClean="0">
                <a:latin typeface="Arial" panose="020B0604020202020204" pitchFamily="34" charset="0"/>
              </a:rPr>
              <a:pPr/>
              <a:t>6</a:t>
            </a:fld>
            <a:endParaRPr lang="en-GB"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5B02E45-4448-1819-A7A0-42597A1FC1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BE5749F-B6F4-3909-106D-E669464FCE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3556" name="Slide Number Placeholder 3">
            <a:extLst>
              <a:ext uri="{FF2B5EF4-FFF2-40B4-BE49-F238E27FC236}">
                <a16:creationId xmlns:a16="http://schemas.microsoft.com/office/drawing/2014/main" id="{477DD14C-C1F9-C233-2FEC-A4043EC3A3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25DDD230-F23D-40AA-A5D0-69EAB6B38E79}" type="slidenum">
              <a:rPr lang="en-GB" altLang="en-US" smtClean="0">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C13C176-73CE-0F42-7789-E9B93A3531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B440895-FA49-81D9-0772-1ADDF77C51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solidFill>
                  <a:srgbClr val="3366FF"/>
                </a:solidFill>
                <a:latin typeface="Berlin Sans FB" panose="020E0602020502020306" pitchFamily="34" charset="0"/>
              </a:rPr>
              <a:t>Translate 1 in 5 children to </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roughly 6 children in each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They may miss school because they are looking after someone or no one can take them to school. They often get bullied especially because it is hard to make friends if you miss school a lot and can’t go to other people's homes to play or have people round easily. They miss out on their learning at school too.</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25604" name="Slide Number Placeholder 3">
            <a:extLst>
              <a:ext uri="{FF2B5EF4-FFF2-40B4-BE49-F238E27FC236}">
                <a16:creationId xmlns:a16="http://schemas.microsoft.com/office/drawing/2014/main" id="{666C0A01-8B16-CDF2-603A-1E7C663AA7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5FEC7D0-01A1-4669-9A30-3190107AEEC4}" type="slidenum">
              <a:rPr lang="en-GB" altLang="en-US" smtClean="0">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1D54F4E-5D9D-2673-FD86-ADFAEAE916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BAE0127-2BC3-EE83-5367-3D3726760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8676" name="Slide Number Placeholder 3">
            <a:extLst>
              <a:ext uri="{FF2B5EF4-FFF2-40B4-BE49-F238E27FC236}">
                <a16:creationId xmlns:a16="http://schemas.microsoft.com/office/drawing/2014/main" id="{64CACDAE-6183-93A5-BBF1-238452678E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DB7AE13-FCB3-4511-8D5B-3E7835EC109F}" type="slidenum">
              <a:rPr lang="en-GB" altLang="en-US" smtClean="0">
                <a:latin typeface="Arial" panose="020B0604020202020204" pitchFamily="34" charset="0"/>
              </a:rPr>
              <a:pPr/>
              <a:t>10</a:t>
            </a:fld>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47E1295-87E4-19F3-5FB4-340EB75B70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576977F-F261-175E-1080-A81A1FB599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4820" name="Slide Number Placeholder 3">
            <a:extLst>
              <a:ext uri="{FF2B5EF4-FFF2-40B4-BE49-F238E27FC236}">
                <a16:creationId xmlns:a16="http://schemas.microsoft.com/office/drawing/2014/main" id="{7DB6C1D5-1EF6-5286-1DB4-1C5B8B6561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D191F1D6-7313-4C63-833D-14D121EA4FED}" type="slidenum">
              <a:rPr lang="en-GB" altLang="en-US" smtClean="0">
                <a:latin typeface="Calibri" panose="020F0502020204030204" pitchFamily="34" charset="0"/>
              </a:rPr>
              <a:pPr/>
              <a:t>12</a:t>
            </a:fld>
            <a:endParaRPr lang="en-GB"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7241FEC-7B54-B32B-DB3A-4A3924BBAE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A9309956-D236-9291-1213-9495262DC2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30724" name="Slide Number Placeholder 3">
            <a:extLst>
              <a:ext uri="{FF2B5EF4-FFF2-40B4-BE49-F238E27FC236}">
                <a16:creationId xmlns:a16="http://schemas.microsoft.com/office/drawing/2014/main" id="{4CDF8783-174A-E94B-A761-1E9D34EE2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8655DFC-CA39-4085-897A-41EB3C24571C}" type="slidenum">
              <a:rPr lang="en-GB" altLang="en-US" smtClean="0">
                <a:latin typeface="Calibri" panose="020F0502020204030204" pitchFamily="34" charset="0"/>
              </a:rPr>
              <a:pPr/>
              <a:t>13</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C5B3B3-3A78-4308-ABC3-9096A20B2D3E}"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2889596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172208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4116269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75431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412501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1C5B3B3-3A78-4308-ABC3-9096A20B2D3E}" type="datetimeFigureOut">
              <a:rPr lang="en-GB" smtClean="0"/>
              <a:t>08/03/2024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884019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1C5B3B3-3A78-4308-ABC3-9096A20B2D3E}" type="datetimeFigureOut">
              <a:rPr lang="en-GB" smtClean="0"/>
              <a:t>08/03/2024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828822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5B3B3-3A78-4308-ABC3-9096A20B2D3E}"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4224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5B3B3-3A78-4308-ABC3-9096A20B2D3E}"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11719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p:spPr>
        <p:txBody>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BAE518-A408-C7B9-A01F-43F7CB685504}"/>
              </a:ext>
            </a:extLst>
          </p:cNvPr>
          <p:cNvSpPr>
            <a:spLocks noGrp="1"/>
          </p:cNvSpPr>
          <p:nvPr>
            <p:ph type="dt" sz="half" idx="10"/>
          </p:nvPr>
        </p:nvSpPr>
        <p:spPr>
          <a:xfrm>
            <a:off x="7813675" y="381000"/>
            <a:ext cx="2911475" cy="365125"/>
          </a:xfrm>
        </p:spPr>
        <p:txBody>
          <a:bodyPr/>
          <a:lstStyle>
            <a:lvl1pPr algn="r">
              <a:defRPr/>
            </a:lvl1pPr>
          </a:lstStyle>
          <a:p>
            <a:pPr>
              <a:defRPr/>
            </a:pPr>
            <a:endParaRPr lang="en-US"/>
          </a:p>
        </p:txBody>
      </p:sp>
      <p:sp>
        <p:nvSpPr>
          <p:cNvPr id="6" name="Footer Placeholder 5">
            <a:extLst>
              <a:ext uri="{FF2B5EF4-FFF2-40B4-BE49-F238E27FC236}">
                <a16:creationId xmlns:a16="http://schemas.microsoft.com/office/drawing/2014/main" id="{A8F158C1-01FD-F8AB-DB8C-D53B43E88187}"/>
              </a:ext>
            </a:extLst>
          </p:cNvPr>
          <p:cNvSpPr>
            <a:spLocks noGrp="1"/>
          </p:cNvSpPr>
          <p:nvPr>
            <p:ph type="ftr" sz="quarter" idx="11"/>
          </p:nvPr>
        </p:nvSpPr>
        <p:spPr>
          <a:xfrm>
            <a:off x="685800" y="379413"/>
            <a:ext cx="6991350" cy="365125"/>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9C0B6E-5967-A48D-88CE-33B5B8E2440C}"/>
              </a:ext>
            </a:extLst>
          </p:cNvPr>
          <p:cNvSpPr>
            <a:spLocks noGrp="1"/>
          </p:cNvSpPr>
          <p:nvPr>
            <p:ph type="sldNum" sz="quarter" idx="12"/>
          </p:nvPr>
        </p:nvSpPr>
        <p:spPr>
          <a:xfrm>
            <a:off x="10861675" y="381000"/>
            <a:ext cx="644525" cy="365125"/>
          </a:xfrm>
        </p:spPr>
        <p:txBody>
          <a:bodyPr/>
          <a:lstStyle>
            <a:lvl1pPr>
              <a:defRPr/>
            </a:lvl1pPr>
          </a:lstStyle>
          <a:p>
            <a:pPr>
              <a:defRPr/>
            </a:pPr>
            <a:fld id="{80E57C13-5B03-4866-B0FA-5819EE6E1821}" type="slidenum">
              <a:rPr lang="en-US" altLang="en-US"/>
              <a:pPr>
                <a:defRPr/>
              </a:pPr>
              <a:t>‹#›</a:t>
            </a:fld>
            <a:endParaRPr lang="en-US" altLang="en-US"/>
          </a:p>
        </p:txBody>
      </p:sp>
    </p:spTree>
    <p:extLst>
      <p:ext uri="{BB962C8B-B14F-4D97-AF65-F5344CB8AC3E}">
        <p14:creationId xmlns:p14="http://schemas.microsoft.com/office/powerpoint/2010/main" val="85967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5B3B3-3A78-4308-ABC3-9096A20B2D3E}"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2823553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5B3B3-3A78-4308-ABC3-9096A20B2D3E}" type="datetimeFigureOut">
              <a:rPr lang="en-GB" smtClean="0"/>
              <a:t>08/03/2024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96067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96320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C5B3B3-3A78-4308-ABC3-9096A20B2D3E}" type="datetimeFigureOut">
              <a:rPr lang="en-GB" smtClean="0"/>
              <a:t>08/03/2024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5814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C5B3B3-3A78-4308-ABC3-9096A20B2D3E}" type="datetimeFigureOut">
              <a:rPr lang="en-GB" smtClean="0"/>
              <a:t>08/03/2024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2099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5B3B3-3A78-4308-ABC3-9096A20B2D3E}" type="datetimeFigureOut">
              <a:rPr lang="en-GB" smtClean="0"/>
              <a:t>08/03/2024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265833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364552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C5B3B3-3A78-4308-ABC3-9096A20B2D3E}" type="datetimeFigureOut">
              <a:rPr lang="en-GB" smtClean="0"/>
              <a:t>08/03/2024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34704-B679-4B17-BCB5-47DF9ADC407D}" type="slidenum">
              <a:rPr lang="en-GB" smtClean="0"/>
              <a:t>‹#›</a:t>
            </a:fld>
            <a:endParaRPr lang="en-GB"/>
          </a:p>
        </p:txBody>
      </p:sp>
    </p:spTree>
    <p:extLst>
      <p:ext uri="{BB962C8B-B14F-4D97-AF65-F5344CB8AC3E}">
        <p14:creationId xmlns:p14="http://schemas.microsoft.com/office/powerpoint/2010/main" val="12834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1C5B3B3-3A78-4308-ABC3-9096A20B2D3E}" type="datetimeFigureOut">
              <a:rPr lang="en-GB" smtClean="0"/>
              <a:t>08/03/2024</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7834704-B679-4B17-BCB5-47DF9ADC407D}" type="slidenum">
              <a:rPr lang="en-GB" smtClean="0"/>
              <a:t>‹#›</a:t>
            </a:fld>
            <a:endParaRPr lang="en-GB"/>
          </a:p>
        </p:txBody>
      </p:sp>
    </p:spTree>
    <p:extLst>
      <p:ext uri="{BB962C8B-B14F-4D97-AF65-F5344CB8AC3E}">
        <p14:creationId xmlns:p14="http://schemas.microsoft.com/office/powerpoint/2010/main" val="48037994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EEv-Jhh3nAw?feature=oembed"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9.jpe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AEE7-6B68-425C-B166-3F850B8AEF6A}"/>
              </a:ext>
            </a:extLst>
          </p:cNvPr>
          <p:cNvSpPr>
            <a:spLocks noGrp="1"/>
          </p:cNvSpPr>
          <p:nvPr>
            <p:ph type="ctrTitle"/>
          </p:nvPr>
        </p:nvSpPr>
        <p:spPr>
          <a:xfrm>
            <a:off x="2087451" y="2775600"/>
            <a:ext cx="8017096" cy="1635374"/>
          </a:xfrm>
        </p:spPr>
        <p:txBody>
          <a:bodyPr>
            <a:normAutofit/>
          </a:bodyPr>
          <a:lstStyle/>
          <a:p>
            <a:r>
              <a:rPr lang="en-GB" b="0" dirty="0">
                <a:latin typeface="Berlin Sans FB" panose="020E0602020502020306" pitchFamily="34" charset="0"/>
              </a:rPr>
              <a:t>Young carers</a:t>
            </a:r>
            <a:br>
              <a:rPr lang="en-GB" b="0" dirty="0">
                <a:latin typeface="Berlin Sans FB" panose="020E0602020502020306" pitchFamily="34" charset="0"/>
              </a:rPr>
            </a:br>
            <a:r>
              <a:rPr lang="en-GB" b="0" dirty="0">
                <a:latin typeface="Berlin Sans FB" panose="020E0602020502020306" pitchFamily="34" charset="0"/>
              </a:rPr>
              <a:t>awareness assembly</a:t>
            </a:r>
          </a:p>
        </p:txBody>
      </p:sp>
      <p:sp>
        <p:nvSpPr>
          <p:cNvPr id="8" name="Title 1">
            <a:extLst>
              <a:ext uri="{FF2B5EF4-FFF2-40B4-BE49-F238E27FC236}">
                <a16:creationId xmlns:a16="http://schemas.microsoft.com/office/drawing/2014/main" id="{6D583BDC-D7FD-4542-B1F3-6978BC6020CD}"/>
              </a:ext>
            </a:extLst>
          </p:cNvPr>
          <p:cNvSpPr txBox="1">
            <a:spLocks/>
          </p:cNvSpPr>
          <p:nvPr/>
        </p:nvSpPr>
        <p:spPr>
          <a:xfrm>
            <a:off x="1895241" y="5120141"/>
            <a:ext cx="8401515" cy="11481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GB" sz="2400" b="0" dirty="0">
                <a:latin typeface="Berlin Sans FB" panose="020E0602020502020306" pitchFamily="34" charset="0"/>
              </a:rPr>
              <a:t>Carla, kara, and </a:t>
            </a:r>
            <a:r>
              <a:rPr lang="en-GB" sz="2400" b="0" dirty="0" err="1">
                <a:latin typeface="Berlin Sans FB" panose="020E0602020502020306" pitchFamily="34" charset="0"/>
              </a:rPr>
              <a:t>kerrianne</a:t>
            </a:r>
            <a:endParaRPr lang="en-GB" sz="2400" b="0" dirty="0">
              <a:latin typeface="Berlin Sans FB" panose="020E0602020502020306" pitchFamily="34" charset="0"/>
            </a:endParaRPr>
          </a:p>
          <a:p>
            <a:r>
              <a:rPr lang="en-GB" sz="2400" b="0" dirty="0">
                <a:latin typeface="Berlin Sans FB" panose="020E0602020502020306" pitchFamily="34" charset="0"/>
              </a:rPr>
              <a:t>Enfield carers centre</a:t>
            </a:r>
          </a:p>
        </p:txBody>
      </p:sp>
      <p:pic>
        <p:nvPicPr>
          <p:cNvPr id="6" name="Picture 2" descr="Home page - Enfield Carers Centre">
            <a:extLst>
              <a:ext uri="{FF2B5EF4-FFF2-40B4-BE49-F238E27FC236}">
                <a16:creationId xmlns:a16="http://schemas.microsoft.com/office/drawing/2014/main" id="{68ED33BB-9FFD-42C1-8B43-6D276BD08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93671" cy="1607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1F6868F0-73F4-4CB6-A602-27C2FB0C68F8}"/>
              </a:ext>
            </a:extLst>
          </p:cNvPr>
          <p:cNvPicPr>
            <a:picLocks noChangeAspect="1"/>
          </p:cNvPicPr>
          <p:nvPr/>
        </p:nvPicPr>
        <p:blipFill rotWithShape="1">
          <a:blip r:embed="rId4">
            <a:extLst>
              <a:ext uri="{28A0092B-C50C-407E-A947-70E740481C1C}">
                <a14:useLocalDpi xmlns:a14="http://schemas.microsoft.com/office/drawing/2010/main" val="0"/>
              </a:ext>
            </a:extLst>
          </a:blip>
          <a:srcRect t="13330"/>
          <a:stretch/>
        </p:blipFill>
        <p:spPr>
          <a:xfrm>
            <a:off x="8726310" y="-1"/>
            <a:ext cx="3465690" cy="1607595"/>
          </a:xfrm>
          <a:prstGeom prst="rect">
            <a:avLst/>
          </a:prstGeom>
        </p:spPr>
      </p:pic>
    </p:spTree>
    <p:extLst>
      <p:ext uri="{BB962C8B-B14F-4D97-AF65-F5344CB8AC3E}">
        <p14:creationId xmlns:p14="http://schemas.microsoft.com/office/powerpoint/2010/main" val="2393212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FD39AD0-4A83-9B42-B3A0-A7F5F468C486}"/>
              </a:ext>
            </a:extLst>
          </p:cNvPr>
          <p:cNvSpPr>
            <a:spLocks noGrp="1" noChangeArrowheads="1"/>
          </p:cNvSpPr>
          <p:nvPr>
            <p:ph type="title"/>
          </p:nvPr>
        </p:nvSpPr>
        <p:spPr>
          <a:xfrm>
            <a:off x="2028824" y="536576"/>
            <a:ext cx="8361363" cy="1027113"/>
          </a:xfrm>
          <a:noFill/>
        </p:spPr>
        <p:txBody>
          <a:bodyPr>
            <a:normAutofit/>
          </a:bodyPr>
          <a:lstStyle/>
          <a:p>
            <a:pPr algn="ctr" eaLnBrk="1" fontAlgn="auto" hangingPunct="1">
              <a:spcAft>
                <a:spcPts val="0"/>
              </a:spcAft>
              <a:defRPr/>
            </a:pPr>
            <a:r>
              <a:rPr lang="en-GB" altLang="en-US" b="0" dirty="0">
                <a:latin typeface="Berlin Sans FB" panose="020E0602020502020306" pitchFamily="34" charset="0"/>
              </a:rPr>
              <a:t>Young carers and siblings may…</a:t>
            </a:r>
            <a:endParaRPr lang="en-US" altLang="en-US" b="0" dirty="0">
              <a:latin typeface="Berlin Sans FB" panose="020E0602020502020306" pitchFamily="34" charset="0"/>
            </a:endParaRPr>
          </a:p>
        </p:txBody>
      </p:sp>
      <p:pic>
        <p:nvPicPr>
          <p:cNvPr id="27652" name="Picture 2" descr="Child writing on a notebook">
            <a:extLst>
              <a:ext uri="{FF2B5EF4-FFF2-40B4-BE49-F238E27FC236}">
                <a16:creationId xmlns:a16="http://schemas.microsoft.com/office/drawing/2014/main" id="{7516603C-6BFB-A7AB-19C1-A211AE6B3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788" y="1951038"/>
            <a:ext cx="247808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Alarm clock on a blue table with a pink wall">
            <a:extLst>
              <a:ext uri="{FF2B5EF4-FFF2-40B4-BE49-F238E27FC236}">
                <a16:creationId xmlns:a16="http://schemas.microsoft.com/office/drawing/2014/main" id="{95BC6540-7EDB-9FEA-0EE8-832B986F1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242" r="40587"/>
          <a:stretch>
            <a:fillRect/>
          </a:stretch>
        </p:blipFill>
        <p:spPr bwMode="auto">
          <a:xfrm>
            <a:off x="5624513" y="1951038"/>
            <a:ext cx="16970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Stressed woman pinching nose">
            <a:extLst>
              <a:ext uri="{FF2B5EF4-FFF2-40B4-BE49-F238E27FC236}">
                <a16:creationId xmlns:a16="http://schemas.microsoft.com/office/drawing/2014/main" id="{144D0292-4FA3-DE19-04B9-FEE7F42C4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391025"/>
            <a:ext cx="2544763"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descr="Child sitting on a couch">
            <a:extLst>
              <a:ext uri="{FF2B5EF4-FFF2-40B4-BE49-F238E27FC236}">
                <a16:creationId xmlns:a16="http://schemas.microsoft.com/office/drawing/2014/main" id="{87653974-7060-89F0-D917-D10F1935E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3988" y="4391025"/>
            <a:ext cx="2478087"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descr="A child making a hand gesture&#10;&#10;Description automatically generated with low confidence">
            <a:extLst>
              <a:ext uri="{FF2B5EF4-FFF2-40B4-BE49-F238E27FC236}">
                <a16:creationId xmlns:a16="http://schemas.microsoft.com/office/drawing/2014/main" id="{1E7BF697-8B8F-00A5-6B55-01247EDCD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952625"/>
            <a:ext cx="26987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3" descr="A yellow smiley face&#10;&#10;Description automatically generated with low confidence">
            <a:extLst>
              <a:ext uri="{FF2B5EF4-FFF2-40B4-BE49-F238E27FC236}">
                <a16:creationId xmlns:a16="http://schemas.microsoft.com/office/drawing/2014/main" id="{D23749F6-C1E5-130F-1821-54CE11B76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1975" y="4391025"/>
            <a:ext cx="17637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9">
            <a:extLst>
              <a:ext uri="{FF2B5EF4-FFF2-40B4-BE49-F238E27FC236}">
                <a16:creationId xmlns:a16="http://schemas.microsoft.com/office/drawing/2014/main" id="{4233FCAB-F5C5-DD3A-500B-8BEAAD2E0E5C}"/>
              </a:ext>
            </a:extLst>
          </p:cNvPr>
          <p:cNvSpPr txBox="1">
            <a:spLocks noChangeArrowheads="1"/>
          </p:cNvSpPr>
          <p:nvPr/>
        </p:nvSpPr>
        <p:spPr bwMode="auto">
          <a:xfrm>
            <a:off x="433388" y="3644900"/>
            <a:ext cx="11533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1800" dirty="0"/>
              <a:t>                                     Get into trouble                        Be late               Struggle to complete</a:t>
            </a:r>
          </a:p>
          <a:p>
            <a:pPr>
              <a:lnSpc>
                <a:spcPct val="100000"/>
              </a:lnSpc>
              <a:spcBef>
                <a:spcPct val="0"/>
              </a:spcBef>
              <a:buFontTx/>
              <a:buNone/>
            </a:pPr>
            <a:r>
              <a:rPr lang="en-GB" altLang="en-US" sz="1800" dirty="0"/>
              <a:t>                                          sometimes                     or miss school                    homework</a:t>
            </a:r>
          </a:p>
        </p:txBody>
      </p:sp>
      <p:sp>
        <p:nvSpPr>
          <p:cNvPr id="27659" name="TextBox 20">
            <a:extLst>
              <a:ext uri="{FF2B5EF4-FFF2-40B4-BE49-F238E27FC236}">
                <a16:creationId xmlns:a16="http://schemas.microsoft.com/office/drawing/2014/main" id="{7591EC75-F06F-C70B-C7A8-58D90A5448B9}"/>
              </a:ext>
            </a:extLst>
          </p:cNvPr>
          <p:cNvSpPr txBox="1">
            <a:spLocks noChangeArrowheads="1"/>
          </p:cNvSpPr>
          <p:nvPr/>
        </p:nvSpPr>
        <p:spPr bwMode="auto">
          <a:xfrm>
            <a:off x="442913" y="6092825"/>
            <a:ext cx="11533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1800"/>
              <a:t>                                   Worry at school              Feel sad or stressed         Feel embarrassed</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6C15-51D8-47AC-BE71-C8E91D0E25BC}"/>
              </a:ext>
            </a:extLst>
          </p:cNvPr>
          <p:cNvSpPr>
            <a:spLocks noGrp="1"/>
          </p:cNvSpPr>
          <p:nvPr>
            <p:ph type="title"/>
          </p:nvPr>
        </p:nvSpPr>
        <p:spPr/>
        <p:txBody>
          <a:bodyPr/>
          <a:lstStyle/>
          <a:p>
            <a:r>
              <a:rPr lang="en-GB" b="0" dirty="0">
                <a:latin typeface="Berlin Sans FB" panose="020E0602020502020306" pitchFamily="34" charset="0"/>
              </a:rPr>
              <a:t>Who are we?</a:t>
            </a:r>
          </a:p>
        </p:txBody>
      </p:sp>
      <p:sp>
        <p:nvSpPr>
          <p:cNvPr id="4" name="Content Placeholder 3">
            <a:extLst>
              <a:ext uri="{FF2B5EF4-FFF2-40B4-BE49-F238E27FC236}">
                <a16:creationId xmlns:a16="http://schemas.microsoft.com/office/drawing/2014/main" id="{D64E2677-2C52-4F54-9B7F-1FDCB27FEFE4}"/>
              </a:ext>
            </a:extLst>
          </p:cNvPr>
          <p:cNvSpPr>
            <a:spLocks noGrp="1"/>
          </p:cNvSpPr>
          <p:nvPr>
            <p:ph sz="half" idx="2"/>
          </p:nvPr>
        </p:nvSpPr>
        <p:spPr>
          <a:xfrm>
            <a:off x="6173402" y="1935921"/>
            <a:ext cx="5094154" cy="3878826"/>
          </a:xfrm>
        </p:spPr>
        <p:txBody>
          <a:bodyPr>
            <a:noAutofit/>
          </a:bodyPr>
          <a:lstStyle/>
          <a:p>
            <a:r>
              <a:rPr lang="en-GB" altLang="en-US" sz="2200" dirty="0">
                <a:latin typeface="Berlin Sans FB" panose="020E0602020502020306" pitchFamily="34" charset="0"/>
              </a:rPr>
              <a:t>We support young carers aged 5-18 years old who care for someone</a:t>
            </a:r>
          </a:p>
          <a:p>
            <a:r>
              <a:rPr lang="en-GB" altLang="en-US" sz="2200" dirty="0">
                <a:latin typeface="Berlin Sans FB" panose="020E0602020502020306" pitchFamily="34" charset="0"/>
              </a:rPr>
              <a:t>We have lots of ways we can help:</a:t>
            </a:r>
          </a:p>
          <a:p>
            <a:pPr lvl="1"/>
            <a:r>
              <a:rPr lang="en-GB" altLang="en-US" sz="2200" dirty="0">
                <a:latin typeface="Berlin Sans FB" panose="020E0602020502020306" pitchFamily="34" charset="0"/>
              </a:rPr>
              <a:t>Chatting about how you are feeling</a:t>
            </a:r>
          </a:p>
          <a:p>
            <a:pPr lvl="1"/>
            <a:r>
              <a:rPr lang="en-GB" altLang="en-US" sz="2200" dirty="0">
                <a:latin typeface="Berlin Sans FB" panose="020E0602020502020306" pitchFamily="34" charset="0"/>
              </a:rPr>
              <a:t>Helping with homework</a:t>
            </a:r>
          </a:p>
          <a:p>
            <a:pPr lvl="1"/>
            <a:r>
              <a:rPr lang="en-GB" altLang="en-US" sz="2200" dirty="0">
                <a:latin typeface="Berlin Sans FB" panose="020E0602020502020306" pitchFamily="34" charset="0"/>
              </a:rPr>
              <a:t>Talking to your family and helping with anything you are worried about</a:t>
            </a:r>
          </a:p>
          <a:p>
            <a:pPr lvl="1"/>
            <a:r>
              <a:rPr lang="en-GB" altLang="en-US" sz="2200" dirty="0">
                <a:latin typeface="Berlin Sans FB" panose="020E0602020502020306" pitchFamily="34" charset="0"/>
              </a:rPr>
              <a:t>Lots of trips and activities</a:t>
            </a:r>
          </a:p>
        </p:txBody>
      </p:sp>
      <p:pic>
        <p:nvPicPr>
          <p:cNvPr id="6" name="Content Placeholder 5" descr="A group of people holding a sign&#10;&#10;Description automatically generated">
            <a:extLst>
              <a:ext uri="{FF2B5EF4-FFF2-40B4-BE49-F238E27FC236}">
                <a16:creationId xmlns:a16="http://schemas.microsoft.com/office/drawing/2014/main" id="{6B8A2DC2-9BDD-4816-B4D6-5E239A48387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9141" y="1935921"/>
            <a:ext cx="5172812" cy="38788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2428011-BC87-4D04-BDC6-D115DBA739EE}"/>
              </a:ext>
            </a:extLst>
          </p:cNvPr>
          <p:cNvPicPr>
            <a:picLocks noChangeAspect="1"/>
          </p:cNvPicPr>
          <p:nvPr/>
        </p:nvPicPr>
        <p:blipFill rotWithShape="1">
          <a:blip r:embed="rId3">
            <a:extLst>
              <a:ext uri="{28A0092B-C50C-407E-A947-70E740481C1C}">
                <a14:useLocalDpi xmlns:a14="http://schemas.microsoft.com/office/drawing/2010/main" val="0"/>
              </a:ext>
            </a:extLst>
          </a:blip>
          <a:srcRect t="13330"/>
          <a:stretch/>
        </p:blipFill>
        <p:spPr>
          <a:xfrm>
            <a:off x="9332686" y="0"/>
            <a:ext cx="2859314" cy="1326321"/>
          </a:xfrm>
          <a:prstGeom prst="rect">
            <a:avLst/>
          </a:prstGeom>
        </p:spPr>
      </p:pic>
    </p:spTree>
    <p:extLst>
      <p:ext uri="{BB962C8B-B14F-4D97-AF65-F5344CB8AC3E}">
        <p14:creationId xmlns:p14="http://schemas.microsoft.com/office/powerpoint/2010/main" val="160537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D45B-A121-E8A4-A911-5B9105D12454}"/>
              </a:ext>
            </a:extLst>
          </p:cNvPr>
          <p:cNvSpPr>
            <a:spLocks noGrp="1"/>
          </p:cNvSpPr>
          <p:nvPr>
            <p:ph type="title"/>
          </p:nvPr>
        </p:nvSpPr>
        <p:spPr>
          <a:xfrm>
            <a:off x="1919286" y="0"/>
            <a:ext cx="8353425" cy="1965325"/>
          </a:xfrm>
        </p:spPr>
        <p:txBody>
          <a:bodyPr>
            <a:normAutofit/>
          </a:bodyPr>
          <a:lstStyle/>
          <a:p>
            <a:pPr eaLnBrk="1" fontAlgn="auto" hangingPunct="1">
              <a:spcAft>
                <a:spcPts val="0"/>
              </a:spcAft>
              <a:defRPr/>
            </a:pPr>
            <a:r>
              <a:rPr lang="en-GB" sz="5400" dirty="0">
                <a:latin typeface="Berlin Sans FB Demi" panose="020E0802020502020306" pitchFamily="34" charset="0"/>
              </a:rPr>
              <a:t>Young carers support</a:t>
            </a:r>
          </a:p>
        </p:txBody>
      </p:sp>
      <p:sp>
        <p:nvSpPr>
          <p:cNvPr id="7" name="TextBox 18">
            <a:extLst>
              <a:ext uri="{FF2B5EF4-FFF2-40B4-BE49-F238E27FC236}">
                <a16:creationId xmlns:a16="http://schemas.microsoft.com/office/drawing/2014/main" id="{D30364FF-17DB-EB6C-5BD4-0E87D3BDBD0F}"/>
              </a:ext>
            </a:extLst>
          </p:cNvPr>
          <p:cNvSpPr txBox="1">
            <a:spLocks noChangeArrowheads="1"/>
          </p:cNvSpPr>
          <p:nvPr/>
        </p:nvSpPr>
        <p:spPr bwMode="auto">
          <a:xfrm>
            <a:off x="9475787" y="1800225"/>
            <a:ext cx="1468437" cy="400050"/>
          </a:xfrm>
          <a:prstGeom prst="rect">
            <a:avLst/>
          </a:prstGeom>
          <a:noFill/>
          <a:ln>
            <a:noFill/>
          </a:ln>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fontAlgn="auto" hangingPunct="1">
              <a:spcBef>
                <a:spcPts val="0"/>
              </a:spcBef>
              <a:spcAft>
                <a:spcPts val="0"/>
              </a:spcAft>
              <a:defRPr/>
            </a:pPr>
            <a:r>
              <a:rPr lang="en-GB" altLang="en-US" sz="2000" dirty="0">
                <a:latin typeface="Berlin Sans FB Demi" panose="020E0802020502020306" pitchFamily="34" charset="0"/>
              </a:rPr>
              <a:t>Mentoring</a:t>
            </a:r>
            <a:r>
              <a:rPr lang="en-GB" altLang="en-US" sz="2000" b="1" dirty="0">
                <a:latin typeface="+mn-lt"/>
              </a:rPr>
              <a:t> </a:t>
            </a:r>
          </a:p>
        </p:txBody>
      </p:sp>
      <p:sp>
        <p:nvSpPr>
          <p:cNvPr id="33796" name="TextBox 21">
            <a:extLst>
              <a:ext uri="{FF2B5EF4-FFF2-40B4-BE49-F238E27FC236}">
                <a16:creationId xmlns:a16="http://schemas.microsoft.com/office/drawing/2014/main" id="{C9E51429-3644-14FF-8789-3D43D1289CDC}"/>
              </a:ext>
            </a:extLst>
          </p:cNvPr>
          <p:cNvSpPr txBox="1">
            <a:spLocks noChangeArrowheads="1"/>
          </p:cNvSpPr>
          <p:nvPr/>
        </p:nvSpPr>
        <p:spPr bwMode="auto">
          <a:xfrm>
            <a:off x="4948237" y="1697525"/>
            <a:ext cx="2390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GB" altLang="en-US" sz="2000" dirty="0">
                <a:latin typeface="Berlin Sans FB Demi" panose="020E0802020502020306" pitchFamily="34" charset="0"/>
              </a:rPr>
              <a:t>Talk to someone</a:t>
            </a:r>
          </a:p>
          <a:p>
            <a:pPr algn="ctr" eaLnBrk="1" hangingPunct="1">
              <a:lnSpc>
                <a:spcPct val="100000"/>
              </a:lnSpc>
              <a:spcBef>
                <a:spcPct val="0"/>
              </a:spcBef>
              <a:buFontTx/>
              <a:buNone/>
            </a:pPr>
            <a:r>
              <a:rPr lang="en-GB" altLang="en-US" sz="2000" dirty="0">
                <a:latin typeface="Berlin Sans FB Demi" panose="020E0802020502020306" pitchFamily="34" charset="0"/>
              </a:rPr>
              <a:t>who listens</a:t>
            </a:r>
          </a:p>
        </p:txBody>
      </p:sp>
      <p:sp>
        <p:nvSpPr>
          <p:cNvPr id="33797" name="TextBox 22">
            <a:extLst>
              <a:ext uri="{FF2B5EF4-FFF2-40B4-BE49-F238E27FC236}">
                <a16:creationId xmlns:a16="http://schemas.microsoft.com/office/drawing/2014/main" id="{8BD1036C-B15A-EC59-E144-9817CB85C23D}"/>
              </a:ext>
            </a:extLst>
          </p:cNvPr>
          <p:cNvSpPr txBox="1">
            <a:spLocks noChangeArrowheads="1"/>
          </p:cNvSpPr>
          <p:nvPr/>
        </p:nvSpPr>
        <p:spPr bwMode="auto">
          <a:xfrm>
            <a:off x="993775" y="1800225"/>
            <a:ext cx="216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GB" altLang="en-US" sz="2000" dirty="0">
                <a:latin typeface="Berlin Sans FB Demi" panose="020E0802020502020306" pitchFamily="34" charset="0"/>
              </a:rPr>
              <a:t>Support in school</a:t>
            </a:r>
          </a:p>
        </p:txBody>
      </p:sp>
      <p:sp>
        <p:nvSpPr>
          <p:cNvPr id="33798" name="TextBox 17">
            <a:extLst>
              <a:ext uri="{FF2B5EF4-FFF2-40B4-BE49-F238E27FC236}">
                <a16:creationId xmlns:a16="http://schemas.microsoft.com/office/drawing/2014/main" id="{096C0DAE-0C1D-26AB-9C09-01D18213D967}"/>
              </a:ext>
            </a:extLst>
          </p:cNvPr>
          <p:cNvSpPr txBox="1">
            <a:spLocks noChangeArrowheads="1"/>
          </p:cNvSpPr>
          <p:nvPr/>
        </p:nvSpPr>
        <p:spPr bwMode="auto">
          <a:xfrm>
            <a:off x="4583112" y="5411392"/>
            <a:ext cx="3025775" cy="101566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GB" altLang="en-US" sz="2000" dirty="0">
                <a:latin typeface="Berlin Sans FB Demi" panose="020E0802020502020306" pitchFamily="34" charset="0"/>
              </a:rPr>
              <a:t>Homework Club</a:t>
            </a:r>
          </a:p>
          <a:p>
            <a:pPr algn="ctr" eaLnBrk="1" hangingPunct="1">
              <a:lnSpc>
                <a:spcPct val="100000"/>
              </a:lnSpc>
              <a:spcBef>
                <a:spcPct val="0"/>
              </a:spcBef>
              <a:buFontTx/>
              <a:buNone/>
            </a:pPr>
            <a:r>
              <a:rPr lang="en-GB" altLang="en-US" sz="2000" dirty="0">
                <a:latin typeface="Berlin Sans FB Demi" panose="020E0802020502020306" pitchFamily="34" charset="0"/>
              </a:rPr>
              <a:t>(in person and Zoom)</a:t>
            </a:r>
          </a:p>
          <a:p>
            <a:pPr algn="ctr" eaLnBrk="1" hangingPunct="1">
              <a:lnSpc>
                <a:spcPct val="100000"/>
              </a:lnSpc>
              <a:spcBef>
                <a:spcPct val="0"/>
              </a:spcBef>
              <a:buFontTx/>
              <a:buNone/>
            </a:pPr>
            <a:r>
              <a:rPr lang="en-GB" altLang="en-US" sz="2000" dirty="0">
                <a:latin typeface="Berlin Sans FB Demi" panose="020E0802020502020306" pitchFamily="34" charset="0"/>
              </a:rPr>
              <a:t>and SATs Club</a:t>
            </a:r>
          </a:p>
        </p:txBody>
      </p:sp>
      <p:sp>
        <p:nvSpPr>
          <p:cNvPr id="33800" name="TextBox 17">
            <a:extLst>
              <a:ext uri="{FF2B5EF4-FFF2-40B4-BE49-F238E27FC236}">
                <a16:creationId xmlns:a16="http://schemas.microsoft.com/office/drawing/2014/main" id="{D98D2554-8732-3CC6-F253-2958C7BD31E0}"/>
              </a:ext>
            </a:extLst>
          </p:cNvPr>
          <p:cNvSpPr txBox="1">
            <a:spLocks noChangeArrowheads="1"/>
          </p:cNvSpPr>
          <p:nvPr/>
        </p:nvSpPr>
        <p:spPr bwMode="auto">
          <a:xfrm>
            <a:off x="8446292" y="5565280"/>
            <a:ext cx="3527425" cy="7080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GB" altLang="en-US" sz="2000" dirty="0">
                <a:latin typeface="Berlin Sans FB Demi" panose="020E0802020502020306" pitchFamily="34" charset="0"/>
              </a:rPr>
              <a:t>Fun activities on Zoom</a:t>
            </a:r>
          </a:p>
          <a:p>
            <a:pPr algn="ctr" eaLnBrk="1" hangingPunct="1">
              <a:lnSpc>
                <a:spcPct val="100000"/>
              </a:lnSpc>
              <a:spcBef>
                <a:spcPct val="0"/>
              </a:spcBef>
              <a:buFontTx/>
              <a:buNone/>
            </a:pPr>
            <a:r>
              <a:rPr lang="en-GB" altLang="en-US" sz="2000" dirty="0">
                <a:latin typeface="Berlin Sans FB Demi" panose="020E0802020502020306" pitchFamily="34" charset="0"/>
              </a:rPr>
              <a:t>AND real life!</a:t>
            </a:r>
          </a:p>
        </p:txBody>
      </p:sp>
      <p:pic>
        <p:nvPicPr>
          <p:cNvPr id="33801" name="Content Placeholder 10" descr="A person standing in a room&#10;&#10;Description automatically generated">
            <a:extLst>
              <a:ext uri="{FF2B5EF4-FFF2-40B4-BE49-F238E27FC236}">
                <a16:creationId xmlns:a16="http://schemas.microsoft.com/office/drawing/2014/main" id="{F5691612-95D1-9AA9-18BF-93611A8C28ED}"/>
              </a:ext>
            </a:extLst>
          </p:cNvPr>
          <p:cNvPicPr>
            <a:picLocks noChangeAspect="1"/>
          </p:cNvPicPr>
          <p:nvPr/>
        </p:nvPicPr>
        <p:blipFill>
          <a:blip r:embed="rId3">
            <a:extLst>
              <a:ext uri="{28A0092B-C50C-407E-A947-70E740481C1C}">
                <a14:useLocalDpi xmlns:a14="http://schemas.microsoft.com/office/drawing/2010/main" val="0"/>
              </a:ext>
            </a:extLst>
          </a:blip>
          <a:srcRect t="8315" b="-2"/>
          <a:stretch>
            <a:fillRect/>
          </a:stretch>
        </p:blipFill>
        <p:spPr bwMode="auto">
          <a:xfrm>
            <a:off x="9042400" y="2432050"/>
            <a:ext cx="2335213"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2" descr="Child writing on a notebook">
            <a:extLst>
              <a:ext uri="{FF2B5EF4-FFF2-40B4-BE49-F238E27FC236}">
                <a16:creationId xmlns:a16="http://schemas.microsoft.com/office/drawing/2014/main" id="{43745A71-A4CF-0A9E-C2FA-DA9F5FF89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088" y="2684463"/>
            <a:ext cx="35210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3" descr="School desk with books and pencils with chalkboard in background">
            <a:extLst>
              <a:ext uri="{FF2B5EF4-FFF2-40B4-BE49-F238E27FC236}">
                <a16:creationId xmlns:a16="http://schemas.microsoft.com/office/drawing/2014/main" id="{D8B65563-3EDF-D215-C4D1-166F08142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023"/>
          <a:stretch>
            <a:fillRect/>
          </a:stretch>
        </p:blipFill>
        <p:spPr bwMode="auto">
          <a:xfrm>
            <a:off x="839788" y="2432050"/>
            <a:ext cx="2478087"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TextBox 17">
            <a:extLst>
              <a:ext uri="{FF2B5EF4-FFF2-40B4-BE49-F238E27FC236}">
                <a16:creationId xmlns:a16="http://schemas.microsoft.com/office/drawing/2014/main" id="{86483237-FFFC-C6AC-49B5-855012CA8552}"/>
              </a:ext>
            </a:extLst>
          </p:cNvPr>
          <p:cNvSpPr txBox="1">
            <a:spLocks noChangeArrowheads="1"/>
          </p:cNvSpPr>
          <p:nvPr/>
        </p:nvSpPr>
        <p:spPr bwMode="auto">
          <a:xfrm>
            <a:off x="1505665" y="5565280"/>
            <a:ext cx="1144743"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GB" altLang="en-US" sz="2000" dirty="0">
                <a:latin typeface="Berlin Sans FB Demi" panose="020E0802020502020306" pitchFamily="34" charset="0"/>
              </a:rPr>
              <a:t>Family</a:t>
            </a:r>
          </a:p>
          <a:p>
            <a:pPr algn="ctr" eaLnBrk="1" hangingPunct="1">
              <a:lnSpc>
                <a:spcPct val="100000"/>
              </a:lnSpc>
              <a:spcBef>
                <a:spcPct val="0"/>
              </a:spcBef>
              <a:buFontTx/>
              <a:buNone/>
            </a:pPr>
            <a:r>
              <a:rPr lang="en-GB" altLang="en-US" sz="2000" dirty="0">
                <a:latin typeface="Berlin Sans FB Demi" panose="020E0802020502020306" pitchFamily="34" charset="0"/>
              </a:rPr>
              <a:t>Support</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5">
            <a:extLst>
              <a:ext uri="{FF2B5EF4-FFF2-40B4-BE49-F238E27FC236}">
                <a16:creationId xmlns:a16="http://schemas.microsoft.com/office/drawing/2014/main" id="{5B90A851-6873-A9D9-E742-39994E977313}"/>
              </a:ext>
            </a:extLst>
          </p:cNvPr>
          <p:cNvSpPr>
            <a:spLocks noChangeArrowheads="1"/>
          </p:cNvSpPr>
          <p:nvPr/>
        </p:nvSpPr>
        <p:spPr bwMode="auto">
          <a:xfrm>
            <a:off x="8202283" y="1514911"/>
            <a:ext cx="386463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50000"/>
              </a:lnSpc>
              <a:spcBef>
                <a:spcPct val="0"/>
              </a:spcBef>
              <a:buFontTx/>
              <a:buNone/>
            </a:pPr>
            <a:r>
              <a:rPr lang="en-GB" altLang="en-US" sz="2800" dirty="0">
                <a:latin typeface="Berlin Sans FB" panose="020E0602020502020306" pitchFamily="34" charset="0"/>
              </a:rPr>
              <a:t>Meet other young carers</a:t>
            </a:r>
          </a:p>
        </p:txBody>
      </p:sp>
      <p:sp>
        <p:nvSpPr>
          <p:cNvPr id="29699" name="TextBox 16">
            <a:extLst>
              <a:ext uri="{FF2B5EF4-FFF2-40B4-BE49-F238E27FC236}">
                <a16:creationId xmlns:a16="http://schemas.microsoft.com/office/drawing/2014/main" id="{2CC92658-A481-1684-4509-6218231025F7}"/>
              </a:ext>
            </a:extLst>
          </p:cNvPr>
          <p:cNvSpPr txBox="1">
            <a:spLocks noChangeArrowheads="1"/>
          </p:cNvSpPr>
          <p:nvPr/>
        </p:nvSpPr>
        <p:spPr bwMode="auto">
          <a:xfrm>
            <a:off x="1257052" y="2614063"/>
            <a:ext cx="2220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2800" dirty="0">
                <a:latin typeface="Berlin Sans FB" panose="020E0602020502020306" pitchFamily="34" charset="0"/>
              </a:rPr>
              <a:t>Kindness Club</a:t>
            </a:r>
          </a:p>
        </p:txBody>
      </p:sp>
      <p:sp>
        <p:nvSpPr>
          <p:cNvPr id="29700" name="TextBox 18">
            <a:extLst>
              <a:ext uri="{FF2B5EF4-FFF2-40B4-BE49-F238E27FC236}">
                <a16:creationId xmlns:a16="http://schemas.microsoft.com/office/drawing/2014/main" id="{6FF072ED-BD93-0C26-8245-688C9D41E092}"/>
              </a:ext>
            </a:extLst>
          </p:cNvPr>
          <p:cNvSpPr txBox="1">
            <a:spLocks noChangeArrowheads="1"/>
          </p:cNvSpPr>
          <p:nvPr/>
        </p:nvSpPr>
        <p:spPr bwMode="auto">
          <a:xfrm>
            <a:off x="5080024" y="2172136"/>
            <a:ext cx="22942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2800" dirty="0">
                <a:latin typeface="Berlin Sans FB" panose="020E0602020502020306" pitchFamily="34" charset="0"/>
              </a:rPr>
              <a:t>Rest and relax</a:t>
            </a:r>
          </a:p>
        </p:txBody>
      </p:sp>
      <p:sp>
        <p:nvSpPr>
          <p:cNvPr id="29701" name="TextBox 20">
            <a:extLst>
              <a:ext uri="{FF2B5EF4-FFF2-40B4-BE49-F238E27FC236}">
                <a16:creationId xmlns:a16="http://schemas.microsoft.com/office/drawing/2014/main" id="{DA37D074-0DBD-3750-A387-053E5C90E1EA}"/>
              </a:ext>
            </a:extLst>
          </p:cNvPr>
          <p:cNvSpPr txBox="1">
            <a:spLocks noChangeArrowheads="1"/>
          </p:cNvSpPr>
          <p:nvPr/>
        </p:nvSpPr>
        <p:spPr bwMode="auto">
          <a:xfrm>
            <a:off x="482601" y="1648916"/>
            <a:ext cx="37693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2800" dirty="0">
                <a:latin typeface="Berlin Sans FB" panose="020E0602020502020306" pitchFamily="34" charset="0"/>
              </a:rPr>
              <a:t>FREE trips and activities</a:t>
            </a:r>
          </a:p>
        </p:txBody>
      </p:sp>
      <p:sp>
        <p:nvSpPr>
          <p:cNvPr id="29702" name="Rectangle 21">
            <a:extLst>
              <a:ext uri="{FF2B5EF4-FFF2-40B4-BE49-F238E27FC236}">
                <a16:creationId xmlns:a16="http://schemas.microsoft.com/office/drawing/2014/main" id="{1A3E828D-384A-6631-1BED-9EFE40B614F6}"/>
              </a:ext>
            </a:extLst>
          </p:cNvPr>
          <p:cNvSpPr>
            <a:spLocks noChangeArrowheads="1"/>
          </p:cNvSpPr>
          <p:nvPr/>
        </p:nvSpPr>
        <p:spPr bwMode="auto">
          <a:xfrm>
            <a:off x="1715517" y="477936"/>
            <a:ext cx="87609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5400" dirty="0">
                <a:latin typeface="Berlin Sans FB Demi" panose="020E0802020502020306" pitchFamily="34" charset="0"/>
              </a:rPr>
              <a:t>YOUNG CARERS ACTIVITIES</a:t>
            </a:r>
          </a:p>
        </p:txBody>
      </p:sp>
      <p:pic>
        <p:nvPicPr>
          <p:cNvPr id="29704" name="Picture 5" descr="A group of people sitting around a table playing a board game&#10;&#10;Description automatically generated">
            <a:extLst>
              <a:ext uri="{FF2B5EF4-FFF2-40B4-BE49-F238E27FC236}">
                <a16:creationId xmlns:a16="http://schemas.microsoft.com/office/drawing/2014/main" id="{2583B203-83BA-BE5C-9609-E754A128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3860800"/>
            <a:ext cx="3300413"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8" descr="A group of people in a tree&#10;&#10;Description automatically generated with low confidence">
            <a:extLst>
              <a:ext uri="{FF2B5EF4-FFF2-40B4-BE49-F238E27FC236}">
                <a16:creationId xmlns:a16="http://schemas.microsoft.com/office/drawing/2014/main" id="{04172C79-0DB5-A09E-19F1-08E3F960A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5188" y="3860800"/>
            <a:ext cx="329882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descr="A picture containing grass, outdoor, tree, sky&#10;&#10;Description automatically generated">
            <a:extLst>
              <a:ext uri="{FF2B5EF4-FFF2-40B4-BE49-F238E27FC236}">
                <a16:creationId xmlns:a16="http://schemas.microsoft.com/office/drawing/2014/main" id="{1871A88B-849A-66DC-14D9-F934A7882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3862388"/>
            <a:ext cx="33004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5">
            <a:extLst>
              <a:ext uri="{FF2B5EF4-FFF2-40B4-BE49-F238E27FC236}">
                <a16:creationId xmlns:a16="http://schemas.microsoft.com/office/drawing/2014/main" id="{42DC8A7F-0DD3-93BA-194C-79C1242A1F36}"/>
              </a:ext>
            </a:extLst>
          </p:cNvPr>
          <p:cNvSpPr>
            <a:spLocks noChangeArrowheads="1"/>
          </p:cNvSpPr>
          <p:nvPr/>
        </p:nvSpPr>
        <p:spPr bwMode="auto">
          <a:xfrm>
            <a:off x="8202283" y="2547060"/>
            <a:ext cx="386463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50000"/>
              </a:lnSpc>
              <a:spcBef>
                <a:spcPct val="0"/>
              </a:spcBef>
              <a:buFontTx/>
              <a:buNone/>
            </a:pPr>
            <a:r>
              <a:rPr lang="en-GB" altLang="en-US" sz="2800" dirty="0">
                <a:latin typeface="Berlin Sans FB" panose="020E0602020502020306" pitchFamily="34" charset="0"/>
              </a:rPr>
              <a:t>Homework Club</a:t>
            </a:r>
          </a:p>
        </p:txBody>
      </p:sp>
      <p:sp>
        <p:nvSpPr>
          <p:cNvPr id="4" name="TextBox 18">
            <a:extLst>
              <a:ext uri="{FF2B5EF4-FFF2-40B4-BE49-F238E27FC236}">
                <a16:creationId xmlns:a16="http://schemas.microsoft.com/office/drawing/2014/main" id="{F12E3F4E-AAC7-1237-3708-57150FE4453C}"/>
              </a:ext>
            </a:extLst>
          </p:cNvPr>
          <p:cNvSpPr txBox="1">
            <a:spLocks noChangeArrowheads="1"/>
          </p:cNvSpPr>
          <p:nvPr/>
        </p:nvSpPr>
        <p:spPr bwMode="auto">
          <a:xfrm>
            <a:off x="4641602" y="3137283"/>
            <a:ext cx="3171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2800" dirty="0">
                <a:latin typeface="Berlin Sans FB" panose="020E0602020502020306" pitchFamily="34" charset="0"/>
              </a:rPr>
              <a:t>Transport available!</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4">
            <a:extLst>
              <a:ext uri="{FF2B5EF4-FFF2-40B4-BE49-F238E27FC236}">
                <a16:creationId xmlns:a16="http://schemas.microsoft.com/office/drawing/2014/main" id="{4785333F-4C64-E64C-9344-D1F1A0FB3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09"/>
          <a:stretch>
            <a:fillRect/>
          </a:stretch>
        </p:blipFill>
        <p:spPr bwMode="auto">
          <a:xfrm>
            <a:off x="5786438" y="0"/>
            <a:ext cx="252888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a:extLst>
              <a:ext uri="{FF2B5EF4-FFF2-40B4-BE49-F238E27FC236}">
                <a16:creationId xmlns:a16="http://schemas.microsoft.com/office/drawing/2014/main" id="{1A142DEB-194A-336B-07A9-1E95F719B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13" b="10246"/>
          <a:stretch>
            <a:fillRect/>
          </a:stretch>
        </p:blipFill>
        <p:spPr bwMode="auto">
          <a:xfrm>
            <a:off x="0" y="3425825"/>
            <a:ext cx="43719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CF5E3B-0C22-A652-9CAC-5EA3E1A83DFC}"/>
              </a:ext>
            </a:extLst>
          </p:cNvPr>
          <p:cNvSpPr>
            <a:spLocks noGrp="1"/>
          </p:cNvSpPr>
          <p:nvPr>
            <p:ph type="title"/>
          </p:nvPr>
        </p:nvSpPr>
        <p:spPr>
          <a:xfrm>
            <a:off x="3140075" y="3429000"/>
            <a:ext cx="5175250" cy="779463"/>
          </a:xfrm>
          <a:solidFill>
            <a:schemeClr val="bg1"/>
          </a:solidFill>
        </p:spPr>
        <p:txBody>
          <a:bodyPr>
            <a:noAutofit/>
          </a:bodyPr>
          <a:lstStyle/>
          <a:p>
            <a:pPr algn="ctr">
              <a:defRPr/>
            </a:pPr>
            <a:r>
              <a:rPr lang="en-GB" b="0" dirty="0">
                <a:latin typeface="Berlin Sans FB" panose="020E0602020502020306" pitchFamily="34" charset="0"/>
              </a:rPr>
              <a:t>Activities</a:t>
            </a:r>
          </a:p>
        </p:txBody>
      </p:sp>
      <p:pic>
        <p:nvPicPr>
          <p:cNvPr id="31749" name="Content Placeholder 12" descr="Two people standing in a room&#10;&#10;Description automatically generated">
            <a:extLst>
              <a:ext uri="{FF2B5EF4-FFF2-40B4-BE49-F238E27FC236}">
                <a16:creationId xmlns:a16="http://schemas.microsoft.com/office/drawing/2014/main" id="{7C021262-41B5-A8C3-C404-DA25B435ECB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t="7416"/>
          <a:stretch>
            <a:fillRect/>
          </a:stretch>
        </p:blipFill>
        <p:spPr>
          <a:xfrm>
            <a:off x="3140075" y="0"/>
            <a:ext cx="2779713" cy="3429000"/>
          </a:xfrm>
        </p:spPr>
      </p:pic>
      <p:pic>
        <p:nvPicPr>
          <p:cNvPr id="31750" name="Picture 12">
            <a:extLst>
              <a:ext uri="{FF2B5EF4-FFF2-40B4-BE49-F238E27FC236}">
                <a16:creationId xmlns:a16="http://schemas.microsoft.com/office/drawing/2014/main" id="{98396489-370A-C82B-DFBF-FB818D0C7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75"/>
            <a:ext cx="315753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5" descr="A picture containing grass, tree, outdoor, person&#10;&#10;Description automatically generated">
            <a:extLst>
              <a:ext uri="{FF2B5EF4-FFF2-40B4-BE49-F238E27FC236}">
                <a16:creationId xmlns:a16="http://schemas.microsoft.com/office/drawing/2014/main" id="{5954D954-6B18-84C4-392E-8D50A111F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0646"/>
          <a:stretch>
            <a:fillRect/>
          </a:stretch>
        </p:blipFill>
        <p:spPr bwMode="auto">
          <a:xfrm>
            <a:off x="4362450" y="4208463"/>
            <a:ext cx="395287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3" descr="A picture containing tree, plant, flower&#10;&#10;Description automatically generated">
            <a:extLst>
              <a:ext uri="{FF2B5EF4-FFF2-40B4-BE49-F238E27FC236}">
                <a16:creationId xmlns:a16="http://schemas.microsoft.com/office/drawing/2014/main" id="{B67BD174-6DE5-E5B1-3D6F-959CED4B3B86}"/>
              </a:ext>
            </a:extLst>
          </p:cNvPr>
          <p:cNvPicPr>
            <a:picLocks noChangeArrowheads="1"/>
          </p:cNvPicPr>
          <p:nvPr/>
        </p:nvPicPr>
        <p:blipFill>
          <a:blip r:embed="rId8">
            <a:extLst>
              <a:ext uri="{28A0092B-C50C-407E-A947-70E740481C1C}">
                <a14:useLocalDpi xmlns:a14="http://schemas.microsoft.com/office/drawing/2010/main" val="0"/>
              </a:ext>
            </a:extLst>
          </a:blip>
          <a:srcRect l="19241" r="16667" b="24472"/>
          <a:stretch>
            <a:fillRect/>
          </a:stretch>
        </p:blipFill>
        <p:spPr bwMode="auto">
          <a:xfrm>
            <a:off x="8315325" y="-3175"/>
            <a:ext cx="387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person, several&#10;&#10;Description automatically generated">
            <a:extLst>
              <a:ext uri="{FF2B5EF4-FFF2-40B4-BE49-F238E27FC236}">
                <a16:creationId xmlns:a16="http://schemas.microsoft.com/office/drawing/2014/main" id="{5C77C3AC-2A9F-970A-A7EE-14672EEA0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635" y="0"/>
            <a:ext cx="8194729" cy="6858000"/>
          </a:xfrm>
          <a:prstGeom prst="rect">
            <a:avLst/>
          </a:prstGeom>
        </p:spPr>
      </p:pic>
    </p:spTree>
    <p:extLst>
      <p:ext uri="{BB962C8B-B14F-4D97-AF65-F5344CB8AC3E}">
        <p14:creationId xmlns:p14="http://schemas.microsoft.com/office/powerpoint/2010/main" val="3903790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a large fish tank&#10;&#10;Description automatically generated with medium confidence">
            <a:extLst>
              <a:ext uri="{FF2B5EF4-FFF2-40B4-BE49-F238E27FC236}">
                <a16:creationId xmlns:a16="http://schemas.microsoft.com/office/drawing/2014/main" id="{5226EFB6-4E01-4DA9-7A11-7A5768ACD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1335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line&#10;&#10;Description automatically generated">
            <a:extLst>
              <a:ext uri="{FF2B5EF4-FFF2-40B4-BE49-F238E27FC236}">
                <a16:creationId xmlns:a16="http://schemas.microsoft.com/office/drawing/2014/main" id="{57FA21D9-8796-1AC8-5EA0-177E09F42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04646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the water&#10;&#10;Description automatically generated">
            <a:extLst>
              <a:ext uri="{FF2B5EF4-FFF2-40B4-BE49-F238E27FC236}">
                <a16:creationId xmlns:a16="http://schemas.microsoft.com/office/drawing/2014/main" id="{5817F2A0-E890-9F1E-820B-41774981F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8192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igging in the sand&#10;&#10;Description automatically generated with low confidence">
            <a:extLst>
              <a:ext uri="{FF2B5EF4-FFF2-40B4-BE49-F238E27FC236}">
                <a16:creationId xmlns:a16="http://schemas.microsoft.com/office/drawing/2014/main" id="{E7B28AE4-D997-BFAD-F4EB-4A9C482CF43F}"/>
              </a:ext>
            </a:extLst>
          </p:cNvPr>
          <p:cNvPicPr>
            <a:picLocks noChangeAspect="1"/>
          </p:cNvPicPr>
          <p:nvPr/>
        </p:nvPicPr>
        <p:blipFill rotWithShape="1">
          <a:blip r:embed="rId2">
            <a:extLst>
              <a:ext uri="{28A0092B-C50C-407E-A947-70E740481C1C}">
                <a14:useLocalDpi xmlns:a14="http://schemas.microsoft.com/office/drawing/2010/main" val="0"/>
              </a:ext>
            </a:extLst>
          </a:blip>
          <a:srcRect b="19614"/>
          <a:stretch/>
        </p:blipFill>
        <p:spPr>
          <a:xfrm>
            <a:off x="5143500" y="4444896"/>
            <a:ext cx="4033736" cy="2431919"/>
          </a:xfrm>
          <a:prstGeom prst="rect">
            <a:avLst/>
          </a:prstGeom>
        </p:spPr>
      </p:pic>
      <p:pic>
        <p:nvPicPr>
          <p:cNvPr id="5" name="Picture 4" descr="A picture containing ground, outdoor, beach, person&#10;&#10;Description automatically generated">
            <a:extLst>
              <a:ext uri="{FF2B5EF4-FFF2-40B4-BE49-F238E27FC236}">
                <a16:creationId xmlns:a16="http://schemas.microsoft.com/office/drawing/2014/main" id="{14CE2E2B-4B93-C3FD-D087-20346AE4531F}"/>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r="11905" b="16373"/>
          <a:stretch/>
        </p:blipFill>
        <p:spPr>
          <a:xfrm>
            <a:off x="9164536" y="4425441"/>
            <a:ext cx="3027464" cy="2431919"/>
          </a:xfrm>
          <a:prstGeom prst="rect">
            <a:avLst/>
          </a:prstGeom>
        </p:spPr>
      </p:pic>
      <p:pic>
        <p:nvPicPr>
          <p:cNvPr id="7" name="Picture 6" descr="A picture containing text, green&#10;&#10;Description automatically generated">
            <a:extLst>
              <a:ext uri="{FF2B5EF4-FFF2-40B4-BE49-F238E27FC236}">
                <a16:creationId xmlns:a16="http://schemas.microsoft.com/office/drawing/2014/main" id="{EEA2EBC2-F61F-B9D7-6DB4-AC3854913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7250" y="856610"/>
            <a:ext cx="6858000" cy="5143500"/>
          </a:xfrm>
          <a:prstGeom prst="rect">
            <a:avLst/>
          </a:prstGeom>
        </p:spPr>
      </p:pic>
      <p:pic>
        <p:nvPicPr>
          <p:cNvPr id="1026" name="Picture 7" descr="Image">
            <a:extLst>
              <a:ext uri="{FF2B5EF4-FFF2-40B4-BE49-F238E27FC236}">
                <a16:creationId xmlns:a16="http://schemas.microsoft.com/office/drawing/2014/main" id="{8D72B498-2C0D-869F-B400-6559EE48AE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053"/>
          <a:stretch/>
        </p:blipFill>
        <p:spPr bwMode="auto">
          <a:xfrm>
            <a:off x="5143500" y="0"/>
            <a:ext cx="7048500" cy="47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98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07510E9-382B-234F-C6F4-7084E7FE7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2913"/>
            <a:ext cx="11430000"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98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E23AC082-743E-641F-4C12-7AA531D3398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1" y="-6161"/>
            <a:ext cx="12223133" cy="6864161"/>
          </a:xfrm>
        </p:spPr>
      </p:pic>
    </p:spTree>
    <p:extLst>
      <p:ext uri="{BB962C8B-B14F-4D97-AF65-F5344CB8AC3E}">
        <p14:creationId xmlns:p14="http://schemas.microsoft.com/office/powerpoint/2010/main" val="2190817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12F2-76D5-03F7-90D3-B69B60B7AF92}"/>
              </a:ext>
            </a:extLst>
          </p:cNvPr>
          <p:cNvSpPr>
            <a:spLocks noGrp="1"/>
          </p:cNvSpPr>
          <p:nvPr>
            <p:ph type="title"/>
          </p:nvPr>
        </p:nvSpPr>
        <p:spPr>
          <a:xfrm>
            <a:off x="919119" y="297360"/>
            <a:ext cx="10353761" cy="1326321"/>
          </a:xfrm>
        </p:spPr>
        <p:txBody>
          <a:bodyPr/>
          <a:lstStyle/>
          <a:p>
            <a:r>
              <a:rPr lang="en-GB" b="0" dirty="0">
                <a:latin typeface="Berlin Sans FB" panose="020E0602020502020306" pitchFamily="34" charset="0"/>
              </a:rPr>
              <a:t>Hear from our young carers</a:t>
            </a:r>
          </a:p>
        </p:txBody>
      </p:sp>
      <p:pic>
        <p:nvPicPr>
          <p:cNvPr id="4" name="Online Media 3" title="Enfield Carers x Write2Speak">
            <a:hlinkClick r:id="" action="ppaction://media"/>
            <a:extLst>
              <a:ext uri="{FF2B5EF4-FFF2-40B4-BE49-F238E27FC236}">
                <a16:creationId xmlns:a16="http://schemas.microsoft.com/office/drawing/2014/main" id="{84B7611F-182E-817F-1E75-31480F6D99B4}"/>
              </a:ext>
            </a:extLst>
          </p:cNvPr>
          <p:cNvPicPr>
            <a:picLocks noGrp="1" noRot="1" noChangeAspect="1"/>
          </p:cNvPicPr>
          <p:nvPr>
            <p:ph idx="1"/>
            <a:videoFile r:link="rId1"/>
          </p:nvPr>
        </p:nvPicPr>
        <p:blipFill>
          <a:blip r:embed="rId3"/>
          <a:stretch>
            <a:fillRect/>
          </a:stretch>
        </p:blipFill>
        <p:spPr>
          <a:xfrm>
            <a:off x="2082129" y="1724042"/>
            <a:ext cx="8027740" cy="4535674"/>
          </a:xfrm>
          <a:prstGeom prst="rect">
            <a:avLst/>
          </a:prstGeom>
        </p:spPr>
      </p:pic>
    </p:spTree>
    <p:extLst>
      <p:ext uri="{BB962C8B-B14F-4D97-AF65-F5344CB8AC3E}">
        <p14:creationId xmlns:p14="http://schemas.microsoft.com/office/powerpoint/2010/main" val="351137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83B21C6-6738-81AE-2E59-C4F639F8C086}"/>
              </a:ext>
            </a:extLst>
          </p:cNvPr>
          <p:cNvSpPr>
            <a:spLocks noGrp="1" noChangeArrowheads="1"/>
          </p:cNvSpPr>
          <p:nvPr>
            <p:ph type="title"/>
          </p:nvPr>
        </p:nvSpPr>
        <p:spPr>
          <a:xfrm>
            <a:off x="1115219" y="347662"/>
            <a:ext cx="9525000" cy="1042987"/>
          </a:xfrm>
        </p:spPr>
        <p:txBody>
          <a:bodyPr/>
          <a:lstStyle/>
          <a:p>
            <a:pPr eaLnBrk="1" fontAlgn="auto" hangingPunct="1">
              <a:spcAft>
                <a:spcPts val="0"/>
              </a:spcAft>
              <a:defRPr/>
            </a:pPr>
            <a:r>
              <a:rPr lang="en-GB" altLang="en-US" b="0" dirty="0">
                <a:latin typeface="Berlin Sans FB" panose="020E0602020502020306" pitchFamily="34" charset="0"/>
              </a:rPr>
              <a:t>Am I a young carer?</a:t>
            </a:r>
            <a:endParaRPr lang="en-US" altLang="en-US" b="0" dirty="0">
              <a:latin typeface="Berlin Sans FB" panose="020E0602020502020306" pitchFamily="34" charset="0"/>
            </a:endParaRPr>
          </a:p>
        </p:txBody>
      </p:sp>
      <p:pic>
        <p:nvPicPr>
          <p:cNvPr id="35844" name="Picture 2" descr="Person holding red heat pack">
            <a:extLst>
              <a:ext uri="{FF2B5EF4-FFF2-40B4-BE49-F238E27FC236}">
                <a16:creationId xmlns:a16="http://schemas.microsoft.com/office/drawing/2014/main" id="{BD117C37-4B75-C5A0-41A8-E9562A7EE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505845"/>
            <a:ext cx="250348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Stethoscope on flat surface">
            <a:extLst>
              <a:ext uri="{FF2B5EF4-FFF2-40B4-BE49-F238E27FC236}">
                <a16:creationId xmlns:a16="http://schemas.microsoft.com/office/drawing/2014/main" id="{C9163E82-646F-EDC5-2EC1-2657B348C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69" r="40199"/>
          <a:stretch>
            <a:fillRect/>
          </a:stretch>
        </p:blipFill>
        <p:spPr bwMode="auto">
          <a:xfrm>
            <a:off x="5110163" y="1499495"/>
            <a:ext cx="1601787"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Young boy looking out the window">
            <a:extLst>
              <a:ext uri="{FF2B5EF4-FFF2-40B4-BE49-F238E27FC236}">
                <a16:creationId xmlns:a16="http://schemas.microsoft.com/office/drawing/2014/main" id="{7EFE463D-C8E9-4601-D086-27017EB46A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588" y="1499495"/>
            <a:ext cx="2592387"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3">
            <a:extLst>
              <a:ext uri="{FF2B5EF4-FFF2-40B4-BE49-F238E27FC236}">
                <a16:creationId xmlns:a16="http://schemas.microsoft.com/office/drawing/2014/main" id="{8B1ABA2F-02B4-4B6D-FA83-192C2071F7C9}"/>
              </a:ext>
            </a:extLst>
          </p:cNvPr>
          <p:cNvSpPr txBox="1">
            <a:spLocks noChangeArrowheads="1"/>
          </p:cNvSpPr>
          <p:nvPr/>
        </p:nvSpPr>
        <p:spPr bwMode="auto">
          <a:xfrm>
            <a:off x="1400175" y="3293370"/>
            <a:ext cx="2503488" cy="6461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a:lnSpc>
                <a:spcPct val="100000"/>
              </a:lnSpc>
              <a:spcBef>
                <a:spcPct val="0"/>
              </a:spcBef>
              <a:buFontTx/>
              <a:buNone/>
            </a:pPr>
            <a:r>
              <a:rPr lang="en-US" altLang="en-US" sz="1800" dirty="0">
                <a:latin typeface="Berlin Sans FB" panose="020E0602020502020306" pitchFamily="34" charset="0"/>
              </a:rPr>
              <a:t>Do you live with someone who is often ill?</a:t>
            </a:r>
          </a:p>
        </p:txBody>
      </p:sp>
      <p:sp>
        <p:nvSpPr>
          <p:cNvPr id="35848" name="TextBox 9">
            <a:extLst>
              <a:ext uri="{FF2B5EF4-FFF2-40B4-BE49-F238E27FC236}">
                <a16:creationId xmlns:a16="http://schemas.microsoft.com/office/drawing/2014/main" id="{6AAA28A9-4878-B999-9845-8086AE84890B}"/>
              </a:ext>
            </a:extLst>
          </p:cNvPr>
          <p:cNvSpPr txBox="1">
            <a:spLocks noChangeArrowheads="1"/>
          </p:cNvSpPr>
          <p:nvPr/>
        </p:nvSpPr>
        <p:spPr bwMode="auto">
          <a:xfrm>
            <a:off x="4127500" y="3293370"/>
            <a:ext cx="3567113" cy="6461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latin typeface="Berlin Sans FB" panose="020E0602020502020306" pitchFamily="34" charset="0"/>
              </a:rPr>
              <a:t>Do you live with anyone who often goes to the doctor or hospital?</a:t>
            </a:r>
          </a:p>
        </p:txBody>
      </p:sp>
      <p:sp>
        <p:nvSpPr>
          <p:cNvPr id="35849" name="TextBox 10">
            <a:extLst>
              <a:ext uri="{FF2B5EF4-FFF2-40B4-BE49-F238E27FC236}">
                <a16:creationId xmlns:a16="http://schemas.microsoft.com/office/drawing/2014/main" id="{232895A8-1EB2-0349-05A2-1AC7B18B383F}"/>
              </a:ext>
            </a:extLst>
          </p:cNvPr>
          <p:cNvSpPr txBox="1">
            <a:spLocks noChangeArrowheads="1"/>
          </p:cNvSpPr>
          <p:nvPr/>
        </p:nvSpPr>
        <p:spPr bwMode="auto">
          <a:xfrm>
            <a:off x="7907338" y="3293370"/>
            <a:ext cx="3289300" cy="64611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latin typeface="Berlin Sans FB" panose="020E0602020502020306" pitchFamily="34" charset="0"/>
              </a:rPr>
              <a:t>Was anyone you live with ‘shielding’ during the pandemic?</a:t>
            </a:r>
          </a:p>
        </p:txBody>
      </p:sp>
      <p:pic>
        <p:nvPicPr>
          <p:cNvPr id="35850" name="Picture 11" descr="Smiley face made from capsules">
            <a:extLst>
              <a:ext uri="{FF2B5EF4-FFF2-40B4-BE49-F238E27FC236}">
                <a16:creationId xmlns:a16="http://schemas.microsoft.com/office/drawing/2014/main" id="{095205CF-76B1-A524-295B-26568CD76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4023620"/>
            <a:ext cx="216693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Box 12">
            <a:extLst>
              <a:ext uri="{FF2B5EF4-FFF2-40B4-BE49-F238E27FC236}">
                <a16:creationId xmlns:a16="http://schemas.microsoft.com/office/drawing/2014/main" id="{17634B53-DE24-296B-31BF-2893EECA2D1E}"/>
              </a:ext>
            </a:extLst>
          </p:cNvPr>
          <p:cNvSpPr txBox="1">
            <a:spLocks noChangeArrowheads="1"/>
          </p:cNvSpPr>
          <p:nvPr/>
        </p:nvSpPr>
        <p:spPr bwMode="auto">
          <a:xfrm>
            <a:off x="965200" y="5668270"/>
            <a:ext cx="3375025" cy="9239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latin typeface="Berlin Sans FB" panose="020E0602020502020306" pitchFamily="34" charset="0"/>
              </a:rPr>
              <a:t>Do you live with anyone who is often sad and you spend a lot of time trying to cheer them up?</a:t>
            </a:r>
          </a:p>
        </p:txBody>
      </p:sp>
      <p:pic>
        <p:nvPicPr>
          <p:cNvPr id="35852" name="Picture 5" descr="A picture containing text, sign&#10;&#10;Description automatically generated">
            <a:extLst>
              <a:ext uri="{FF2B5EF4-FFF2-40B4-BE49-F238E27FC236}">
                <a16:creationId xmlns:a16="http://schemas.microsoft.com/office/drawing/2014/main" id="{62545CFA-6C1B-79D7-1D90-411FCE4B51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023620"/>
            <a:ext cx="17653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TextBox 16">
            <a:extLst>
              <a:ext uri="{FF2B5EF4-FFF2-40B4-BE49-F238E27FC236}">
                <a16:creationId xmlns:a16="http://schemas.microsoft.com/office/drawing/2014/main" id="{67326D10-5528-47C3-059F-D2832E2270EE}"/>
              </a:ext>
            </a:extLst>
          </p:cNvPr>
          <p:cNvSpPr txBox="1">
            <a:spLocks noChangeArrowheads="1"/>
          </p:cNvSpPr>
          <p:nvPr/>
        </p:nvSpPr>
        <p:spPr bwMode="auto">
          <a:xfrm>
            <a:off x="4625975" y="5663507"/>
            <a:ext cx="2503488" cy="64611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latin typeface="Berlin Sans FB" panose="020E0602020502020306" pitchFamily="34" charset="0"/>
              </a:rPr>
              <a:t>Do you live with anyone who has autism?</a:t>
            </a:r>
          </a:p>
        </p:txBody>
      </p:sp>
      <p:pic>
        <p:nvPicPr>
          <p:cNvPr id="35854" name="Picture 17" descr="Smiling faces of three children with heads side-by-side, head in center appears upside-down">
            <a:extLst>
              <a:ext uri="{FF2B5EF4-FFF2-40B4-BE49-F238E27FC236}">
                <a16:creationId xmlns:a16="http://schemas.microsoft.com/office/drawing/2014/main" id="{7AD73F46-25C6-75E1-0B9D-DB51EDD6C4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8861"/>
          <a:stretch>
            <a:fillRect/>
          </a:stretch>
        </p:blipFill>
        <p:spPr bwMode="auto">
          <a:xfrm>
            <a:off x="8256588" y="4020445"/>
            <a:ext cx="25622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Box 18">
            <a:extLst>
              <a:ext uri="{FF2B5EF4-FFF2-40B4-BE49-F238E27FC236}">
                <a16:creationId xmlns:a16="http://schemas.microsoft.com/office/drawing/2014/main" id="{E99C0CE8-CCEE-3FC1-FA77-E2B75E6E1693}"/>
              </a:ext>
            </a:extLst>
          </p:cNvPr>
          <p:cNvSpPr txBox="1">
            <a:spLocks noChangeArrowheads="1"/>
          </p:cNvSpPr>
          <p:nvPr/>
        </p:nvSpPr>
        <p:spPr bwMode="auto">
          <a:xfrm>
            <a:off x="8240713" y="5668270"/>
            <a:ext cx="2592387" cy="9239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ctr" eaLnBrk="1" hangingPunct="1">
              <a:lnSpc>
                <a:spcPct val="100000"/>
              </a:lnSpc>
              <a:spcBef>
                <a:spcPct val="0"/>
              </a:spcBef>
              <a:buFontTx/>
              <a:buNone/>
            </a:pPr>
            <a:r>
              <a:rPr lang="en-US" altLang="en-US" sz="1800" dirty="0">
                <a:latin typeface="Berlin Sans FB" panose="020E0602020502020306" pitchFamily="34" charset="0"/>
              </a:rPr>
              <a:t>Do you spend a lot of time looking after your brothers and sisters?</a:t>
            </a: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2CCAA32-9181-8CEF-F0B8-434B727F5717}"/>
              </a:ext>
            </a:extLst>
          </p:cNvPr>
          <p:cNvSpPr>
            <a:spLocks noGrp="1" noChangeArrowheads="1"/>
          </p:cNvSpPr>
          <p:nvPr>
            <p:ph type="title"/>
          </p:nvPr>
        </p:nvSpPr>
        <p:spPr>
          <a:xfrm>
            <a:off x="1333500" y="734912"/>
            <a:ext cx="9525000" cy="1042988"/>
          </a:xfrm>
        </p:spPr>
        <p:txBody>
          <a:bodyPr>
            <a:normAutofit/>
          </a:bodyPr>
          <a:lstStyle/>
          <a:p>
            <a:pPr eaLnBrk="1" fontAlgn="auto" hangingPunct="1">
              <a:spcAft>
                <a:spcPts val="0"/>
              </a:spcAft>
              <a:defRPr/>
            </a:pPr>
            <a:r>
              <a:rPr lang="en-GB" altLang="en-US" b="0" dirty="0">
                <a:latin typeface="Berlin Sans FB" panose="020E0602020502020306" pitchFamily="34" charset="0"/>
              </a:rPr>
              <a:t>If you think you may be a young carer…</a:t>
            </a:r>
            <a:endParaRPr lang="en-US" altLang="en-US" b="0" dirty="0">
              <a:latin typeface="Berlin Sans FB" panose="020E0602020502020306" pitchFamily="34" charset="0"/>
            </a:endParaRPr>
          </a:p>
        </p:txBody>
      </p:sp>
      <p:sp>
        <p:nvSpPr>
          <p:cNvPr id="37891" name="Rectangle 3">
            <a:extLst>
              <a:ext uri="{FF2B5EF4-FFF2-40B4-BE49-F238E27FC236}">
                <a16:creationId xmlns:a16="http://schemas.microsoft.com/office/drawing/2014/main" id="{324ADCDB-780B-08A3-7D04-4B31EDCD1BB4}"/>
              </a:ext>
            </a:extLst>
          </p:cNvPr>
          <p:cNvSpPr>
            <a:spLocks noGrp="1" noChangeArrowheads="1"/>
          </p:cNvSpPr>
          <p:nvPr>
            <p:ph idx="1"/>
          </p:nvPr>
        </p:nvSpPr>
        <p:spPr>
          <a:xfrm>
            <a:off x="3329588" y="4826000"/>
            <a:ext cx="5532824" cy="1841500"/>
          </a:xfrm>
        </p:spPr>
        <p:txBody>
          <a:bodyPr>
            <a:normAutofit fontScale="85000" lnSpcReduction="20000"/>
          </a:bodyPr>
          <a:lstStyle/>
          <a:p>
            <a:pPr eaLnBrk="1" hangingPunct="1"/>
            <a:r>
              <a:rPr lang="en-US" altLang="en-US" sz="3600" dirty="0">
                <a:latin typeface="Berlin Sans FB" panose="020E0602020502020306" pitchFamily="34" charset="0"/>
              </a:rPr>
              <a:t>Chat to us after the assembly</a:t>
            </a:r>
          </a:p>
          <a:p>
            <a:pPr eaLnBrk="1" hangingPunct="1"/>
            <a:r>
              <a:rPr lang="en-US" altLang="en-US" sz="3600" dirty="0">
                <a:latin typeface="Berlin Sans FB" panose="020E0602020502020306" pitchFamily="34" charset="0"/>
              </a:rPr>
              <a:t>Visit our stall in </a:t>
            </a:r>
            <a:r>
              <a:rPr lang="en-US" altLang="en-US" sz="3600">
                <a:latin typeface="Berlin Sans FB" panose="020E0602020502020306" pitchFamily="34" charset="0"/>
              </a:rPr>
              <a:t>the playground</a:t>
            </a:r>
            <a:endParaRPr lang="en-US" altLang="en-US" sz="3600" dirty="0">
              <a:latin typeface="Berlin Sans FB" panose="020E0602020502020306" pitchFamily="34" charset="0"/>
            </a:endParaRPr>
          </a:p>
          <a:p>
            <a:pPr eaLnBrk="1" hangingPunct="1"/>
            <a:r>
              <a:rPr lang="en-US" altLang="en-US" sz="3600" dirty="0">
                <a:latin typeface="Berlin Sans FB" panose="020E0602020502020306" pitchFamily="34" charset="0"/>
              </a:rPr>
              <a:t>Tell your teacher</a:t>
            </a:r>
          </a:p>
        </p:txBody>
      </p:sp>
      <p:pic>
        <p:nvPicPr>
          <p:cNvPr id="37893" name="Picture 2" descr="Empty speech bubbles">
            <a:extLst>
              <a:ext uri="{FF2B5EF4-FFF2-40B4-BE49-F238E27FC236}">
                <a16:creationId xmlns:a16="http://schemas.microsoft.com/office/drawing/2014/main" id="{23D96CE4-D6C1-2091-3B20-8380B6128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6" y="2024063"/>
            <a:ext cx="400685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igh school teacher calling on student in classroom">
            <a:extLst>
              <a:ext uri="{FF2B5EF4-FFF2-40B4-BE49-F238E27FC236}">
                <a16:creationId xmlns:a16="http://schemas.microsoft.com/office/drawing/2014/main" id="{CDFDE649-9E96-E9F1-F31F-AE7E63C61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25" y="2024063"/>
            <a:ext cx="40513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26419215-EB52-2095-CBC7-B7888C648DEB}"/>
              </a:ext>
            </a:extLst>
          </p:cNvPr>
          <p:cNvSpPr/>
          <p:nvPr/>
        </p:nvSpPr>
        <p:spPr>
          <a:xfrm>
            <a:off x="2197545" y="1646802"/>
            <a:ext cx="7379393" cy="3564396"/>
          </a:xfrm>
          <a:prstGeom prst="cloudCallout">
            <a:avLst/>
          </a:prstGeom>
          <a:solidFill>
            <a:srgbClr val="00B050"/>
          </a:solidFill>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0965" name="Content Placeholder 2">
            <a:extLst>
              <a:ext uri="{FF2B5EF4-FFF2-40B4-BE49-F238E27FC236}">
                <a16:creationId xmlns:a16="http://schemas.microsoft.com/office/drawing/2014/main" id="{3AC77AF4-2B30-A7E3-32C6-C4EE280662CD}"/>
              </a:ext>
            </a:extLst>
          </p:cNvPr>
          <p:cNvSpPr>
            <a:spLocks noGrp="1" noChangeArrowheads="1"/>
          </p:cNvSpPr>
          <p:nvPr>
            <p:ph type="subTitle" idx="1"/>
          </p:nvPr>
        </p:nvSpPr>
        <p:spPr>
          <a:xfrm>
            <a:off x="2754309" y="2611838"/>
            <a:ext cx="6265863" cy="1411288"/>
          </a:xfrm>
        </p:spPr>
        <p:txBody>
          <a:bodyPr>
            <a:normAutofit/>
          </a:bodyPr>
          <a:lstStyle/>
          <a:p>
            <a:pPr eaLnBrk="1" hangingPunct="1"/>
            <a:r>
              <a:rPr lang="en-GB" altLang="en-US" sz="6600" dirty="0">
                <a:latin typeface="Berlin Sans FB Demi" panose="020E0802020502020306" pitchFamily="34" charset="0"/>
              </a:rPr>
              <a:t>Any questions?</a:t>
            </a:r>
          </a:p>
        </p:txBody>
      </p:sp>
      <p:pic>
        <p:nvPicPr>
          <p:cNvPr id="2" name="Picture 1" descr="A picture containing drawing&#10;&#10;Description automatically generated">
            <a:extLst>
              <a:ext uri="{FF2B5EF4-FFF2-40B4-BE49-F238E27FC236}">
                <a16:creationId xmlns:a16="http://schemas.microsoft.com/office/drawing/2014/main" id="{8820CB50-3AF6-372D-8938-C724EE5A8C42}"/>
              </a:ext>
            </a:extLst>
          </p:cNvPr>
          <p:cNvPicPr>
            <a:picLocks noChangeAspect="1"/>
          </p:cNvPicPr>
          <p:nvPr/>
        </p:nvPicPr>
        <p:blipFill rotWithShape="1">
          <a:blip r:embed="rId3">
            <a:extLst>
              <a:ext uri="{28A0092B-C50C-407E-A947-70E740481C1C}">
                <a14:useLocalDpi xmlns:a14="http://schemas.microsoft.com/office/drawing/2010/main" val="0"/>
              </a:ext>
            </a:extLst>
          </a:blip>
          <a:srcRect t="13330"/>
          <a:stretch/>
        </p:blipFill>
        <p:spPr>
          <a:xfrm>
            <a:off x="9332686" y="0"/>
            <a:ext cx="2859314" cy="1326321"/>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descr="Sisters, Love, Family, Young, Childhood, Fun, Two, Cute">
            <a:extLst>
              <a:ext uri="{FF2B5EF4-FFF2-40B4-BE49-F238E27FC236}">
                <a16:creationId xmlns:a16="http://schemas.microsoft.com/office/drawing/2014/main" id="{9FD3F9C4-D200-3632-8C1B-B5BE61986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50081"/>
            <a:ext cx="8334375"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15">
            <a:extLst>
              <a:ext uri="{FF2B5EF4-FFF2-40B4-BE49-F238E27FC236}">
                <a16:creationId xmlns:a16="http://schemas.microsoft.com/office/drawing/2014/main" id="{5A81DA14-48CC-C6E6-913D-E4A4654A3612}"/>
              </a:ext>
            </a:extLst>
          </p:cNvPr>
          <p:cNvSpPr>
            <a:spLocks noChangeArrowheads="1" noChangeShapeType="1" noTextEdit="1"/>
          </p:cNvSpPr>
          <p:nvPr/>
        </p:nvSpPr>
        <p:spPr bwMode="auto">
          <a:xfrm>
            <a:off x="4224338" y="476250"/>
            <a:ext cx="276225" cy="647700"/>
          </a:xfrm>
          <a:prstGeom prst="rect">
            <a:avLst/>
          </a:prstGeom>
        </p:spPr>
        <p:txBody>
          <a:bodyPr wrap="none" fromWordArt="1">
            <a:prstTxWarp prst="textPlain">
              <a:avLst>
                <a:gd name="adj" fmla="val 50000"/>
              </a:avLst>
            </a:prstTxWarp>
          </a:bodyPr>
          <a:lstStyle/>
          <a:p>
            <a:pPr algn="ctr"/>
            <a:endParaRPr lang="en-GB" sz="3600" kern="10">
              <a:ln w="12700">
                <a:solidFill>
                  <a:srgbClr val="3333CC"/>
                </a:solidFill>
                <a:round/>
                <a:headEnd/>
                <a:tailEnd/>
              </a:ln>
              <a:solidFill>
                <a:srgbClr val="0000FF">
                  <a:alpha val="50195"/>
                </a:srgbClr>
              </a:solidFill>
              <a:effectLst>
                <a:outerShdw dist="45791" dir="2021404" algn="ctr" rotWithShape="0">
                  <a:srgbClr val="9999FF"/>
                </a:outerShdw>
              </a:effectLst>
              <a:latin typeface="Arial Black" panose="020B0A04020102020204" pitchFamily="34" charset="0"/>
            </a:endParaRPr>
          </a:p>
        </p:txBody>
      </p:sp>
      <p:sp>
        <p:nvSpPr>
          <p:cNvPr id="14340" name="TextBox 3">
            <a:extLst>
              <a:ext uri="{FF2B5EF4-FFF2-40B4-BE49-F238E27FC236}">
                <a16:creationId xmlns:a16="http://schemas.microsoft.com/office/drawing/2014/main" id="{80F4B18E-BAC7-5877-2593-9213A36A5964}"/>
              </a:ext>
            </a:extLst>
          </p:cNvPr>
          <p:cNvSpPr txBox="1">
            <a:spLocks noChangeArrowheads="1"/>
          </p:cNvSpPr>
          <p:nvPr/>
        </p:nvSpPr>
        <p:spPr bwMode="auto">
          <a:xfrm>
            <a:off x="1928812" y="5376921"/>
            <a:ext cx="74471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gn="r" eaLnBrk="1" hangingPunct="1">
              <a:lnSpc>
                <a:spcPct val="100000"/>
              </a:lnSpc>
              <a:spcBef>
                <a:spcPct val="0"/>
              </a:spcBef>
              <a:buFontTx/>
              <a:buNone/>
            </a:pPr>
            <a:r>
              <a:rPr lang="en-GB" altLang="en-US" sz="4800" dirty="0">
                <a:latin typeface="Berlin Sans FB" panose="020E0602020502020306" pitchFamily="34" charset="0"/>
              </a:rPr>
              <a:t>Who are young carers?</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Text Box 13">
            <a:extLst>
              <a:ext uri="{FF2B5EF4-FFF2-40B4-BE49-F238E27FC236}">
                <a16:creationId xmlns:a16="http://schemas.microsoft.com/office/drawing/2014/main" id="{40FDB711-1EA6-1EF7-ADC4-170AF5D7E44E}"/>
              </a:ext>
            </a:extLst>
          </p:cNvPr>
          <p:cNvSpPr txBox="1">
            <a:spLocks noChangeArrowheads="1"/>
          </p:cNvSpPr>
          <p:nvPr/>
        </p:nvSpPr>
        <p:spPr bwMode="auto">
          <a:xfrm>
            <a:off x="3935413" y="1700213"/>
            <a:ext cx="215900" cy="366712"/>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endParaRPr lang="en-GB" altLang="en-US" sz="1800">
              <a:latin typeface="+mj-lt"/>
            </a:endParaRPr>
          </a:p>
        </p:txBody>
      </p:sp>
      <p:sp>
        <p:nvSpPr>
          <p:cNvPr id="9234" name="Text Box 20">
            <a:extLst>
              <a:ext uri="{FF2B5EF4-FFF2-40B4-BE49-F238E27FC236}">
                <a16:creationId xmlns:a16="http://schemas.microsoft.com/office/drawing/2014/main" id="{6B3F3894-AFC1-98A0-EF28-9FA244CB2E21}"/>
              </a:ext>
            </a:extLst>
          </p:cNvPr>
          <p:cNvSpPr txBox="1">
            <a:spLocks noChangeArrowheads="1"/>
          </p:cNvSpPr>
          <p:nvPr/>
        </p:nvSpPr>
        <p:spPr bwMode="auto">
          <a:xfrm>
            <a:off x="2259013" y="141288"/>
            <a:ext cx="7869237" cy="366712"/>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GB" altLang="en-US" sz="1800">
              <a:latin typeface="+mj-lt"/>
            </a:endParaRPr>
          </a:p>
        </p:txBody>
      </p:sp>
      <p:sp>
        <p:nvSpPr>
          <p:cNvPr id="3" name="Title 2">
            <a:extLst>
              <a:ext uri="{FF2B5EF4-FFF2-40B4-BE49-F238E27FC236}">
                <a16:creationId xmlns:a16="http://schemas.microsoft.com/office/drawing/2014/main" id="{95F96FA7-C99B-E440-5A82-28EC0E25F957}"/>
              </a:ext>
            </a:extLst>
          </p:cNvPr>
          <p:cNvSpPr>
            <a:spLocks noGrp="1"/>
          </p:cNvSpPr>
          <p:nvPr>
            <p:ph type="title"/>
          </p:nvPr>
        </p:nvSpPr>
        <p:spPr/>
        <p:txBody>
          <a:bodyPr>
            <a:normAutofit/>
          </a:bodyPr>
          <a:lstStyle/>
          <a:p>
            <a:pPr eaLnBrk="1" hangingPunct="1">
              <a:lnSpc>
                <a:spcPct val="100000"/>
              </a:lnSpc>
              <a:spcBef>
                <a:spcPct val="0"/>
              </a:spcBef>
            </a:pPr>
            <a:r>
              <a:rPr lang="en-GB" altLang="en-US" b="0" dirty="0">
                <a:latin typeface="Berlin Sans FB" panose="020E0602020502020306" pitchFamily="34" charset="0"/>
              </a:rPr>
              <a:t>Who are young carers?</a:t>
            </a:r>
          </a:p>
        </p:txBody>
      </p:sp>
      <p:sp>
        <p:nvSpPr>
          <p:cNvPr id="5" name="Content Placeholder 4">
            <a:extLst>
              <a:ext uri="{FF2B5EF4-FFF2-40B4-BE49-F238E27FC236}">
                <a16:creationId xmlns:a16="http://schemas.microsoft.com/office/drawing/2014/main" id="{A2142E78-FF48-CFB7-FC0A-8E0A549E1D26}"/>
              </a:ext>
            </a:extLst>
          </p:cNvPr>
          <p:cNvSpPr>
            <a:spLocks noGrp="1"/>
          </p:cNvSpPr>
          <p:nvPr>
            <p:ph sz="half" idx="2"/>
          </p:nvPr>
        </p:nvSpPr>
        <p:spPr>
          <a:xfrm>
            <a:off x="6173402" y="2088319"/>
            <a:ext cx="5094154" cy="3702881"/>
          </a:xfrm>
        </p:spPr>
        <p:txBody>
          <a:bodyPr>
            <a:normAutofit fontScale="92500" lnSpcReduction="10000"/>
          </a:bodyPr>
          <a:lstStyle/>
          <a:p>
            <a:pPr algn="ctr" eaLnBrk="1" hangingPunct="1">
              <a:lnSpc>
                <a:spcPct val="100000"/>
              </a:lnSpc>
              <a:spcBef>
                <a:spcPct val="0"/>
              </a:spcBef>
              <a:buFontTx/>
              <a:buNone/>
            </a:pPr>
            <a:r>
              <a:rPr lang="en-GB" altLang="en-US" sz="2800" dirty="0">
                <a:latin typeface="Berlin Sans FB" panose="020E0602020502020306" pitchFamily="34" charset="0"/>
              </a:rPr>
              <a:t>A Young Carer is someone aged 18 or under who cares for, or looks after, a friend or family member who, due to illness, disability, a mental health problem or an addiction, cannot cope without their support.</a:t>
            </a:r>
          </a:p>
          <a:p>
            <a:pPr algn="ctr" eaLnBrk="1" hangingPunct="1">
              <a:lnSpc>
                <a:spcPct val="100000"/>
              </a:lnSpc>
              <a:spcBef>
                <a:spcPct val="0"/>
              </a:spcBef>
              <a:buFontTx/>
              <a:buNone/>
            </a:pPr>
            <a:endParaRPr lang="en-GB" altLang="en-US" sz="2800" dirty="0">
              <a:latin typeface="Berlin Sans FB" panose="020E0602020502020306" pitchFamily="34" charset="0"/>
            </a:endParaRPr>
          </a:p>
          <a:p>
            <a:pPr algn="ctr" eaLnBrk="1" hangingPunct="1">
              <a:lnSpc>
                <a:spcPct val="100000"/>
              </a:lnSpc>
              <a:spcBef>
                <a:spcPct val="0"/>
              </a:spcBef>
              <a:buFontTx/>
              <a:buNone/>
            </a:pPr>
            <a:r>
              <a:rPr lang="en-GB" altLang="en-US" sz="2800" dirty="0">
                <a:latin typeface="Berlin Sans FB" panose="020E0602020502020306" pitchFamily="34" charset="0"/>
              </a:rPr>
              <a:t>They may also look after brothers, sisters or elderly relatives too.</a:t>
            </a:r>
          </a:p>
        </p:txBody>
      </p:sp>
      <p:pic>
        <p:nvPicPr>
          <p:cNvPr id="6" name="Picture 29">
            <a:extLst>
              <a:ext uri="{FF2B5EF4-FFF2-40B4-BE49-F238E27FC236}">
                <a16:creationId xmlns:a16="http://schemas.microsoft.com/office/drawing/2014/main" id="{A491CCCD-9B2B-3F2E-B9B1-F22D02D4BBB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20121" y="2241394"/>
            <a:ext cx="5094154" cy="339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Text Box 8">
            <a:extLst>
              <a:ext uri="{FF2B5EF4-FFF2-40B4-BE49-F238E27FC236}">
                <a16:creationId xmlns:a16="http://schemas.microsoft.com/office/drawing/2014/main" id="{8E610E9C-8D2A-6398-E484-E8D9E4A210A8}"/>
              </a:ext>
            </a:extLst>
          </p:cNvPr>
          <p:cNvSpPr txBox="1">
            <a:spLocks noChangeArrowheads="1"/>
          </p:cNvSpPr>
          <p:nvPr/>
        </p:nvSpPr>
        <p:spPr bwMode="auto">
          <a:xfrm>
            <a:off x="2840038" y="4137025"/>
            <a:ext cx="2806700" cy="5842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en-US" dirty="0">
              <a:latin typeface="+mj-lt"/>
            </a:endParaRPr>
          </a:p>
        </p:txBody>
      </p:sp>
      <p:sp>
        <p:nvSpPr>
          <p:cNvPr id="9227" name="Text Box 13">
            <a:extLst>
              <a:ext uri="{FF2B5EF4-FFF2-40B4-BE49-F238E27FC236}">
                <a16:creationId xmlns:a16="http://schemas.microsoft.com/office/drawing/2014/main" id="{0BF991F6-DC09-0317-DC09-0B32A0A5575D}"/>
              </a:ext>
            </a:extLst>
          </p:cNvPr>
          <p:cNvSpPr txBox="1">
            <a:spLocks noChangeArrowheads="1"/>
          </p:cNvSpPr>
          <p:nvPr/>
        </p:nvSpPr>
        <p:spPr bwMode="auto">
          <a:xfrm>
            <a:off x="3935413" y="1700213"/>
            <a:ext cx="215900" cy="366712"/>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endParaRPr lang="en-GB" altLang="en-US" sz="1800">
              <a:latin typeface="+mj-lt"/>
            </a:endParaRPr>
          </a:p>
        </p:txBody>
      </p:sp>
      <p:sp>
        <p:nvSpPr>
          <p:cNvPr id="9234" name="Text Box 20">
            <a:extLst>
              <a:ext uri="{FF2B5EF4-FFF2-40B4-BE49-F238E27FC236}">
                <a16:creationId xmlns:a16="http://schemas.microsoft.com/office/drawing/2014/main" id="{F55F6FD9-8C34-9774-6627-29AC3DDDC9D2}"/>
              </a:ext>
            </a:extLst>
          </p:cNvPr>
          <p:cNvSpPr txBox="1">
            <a:spLocks noChangeArrowheads="1"/>
          </p:cNvSpPr>
          <p:nvPr/>
        </p:nvSpPr>
        <p:spPr bwMode="auto">
          <a:xfrm>
            <a:off x="2160588" y="214313"/>
            <a:ext cx="7869237" cy="366712"/>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GB" altLang="en-US" sz="1800" dirty="0">
              <a:latin typeface="+mj-lt"/>
            </a:endParaRPr>
          </a:p>
        </p:txBody>
      </p:sp>
      <p:sp>
        <p:nvSpPr>
          <p:cNvPr id="11" name="Text Box 6">
            <a:extLst>
              <a:ext uri="{FF2B5EF4-FFF2-40B4-BE49-F238E27FC236}">
                <a16:creationId xmlns:a16="http://schemas.microsoft.com/office/drawing/2014/main" id="{9C570529-2E4C-620E-E1FF-1761BEC4259B}"/>
              </a:ext>
            </a:extLst>
          </p:cNvPr>
          <p:cNvSpPr txBox="1">
            <a:spLocks noChangeArrowheads="1"/>
          </p:cNvSpPr>
          <p:nvPr/>
        </p:nvSpPr>
        <p:spPr bwMode="auto">
          <a:xfrm>
            <a:off x="4151313" y="-65976"/>
            <a:ext cx="4134773" cy="4408408"/>
          </a:xfrm>
          <a:prstGeom prst="irregularSeal1">
            <a:avLst/>
          </a:prstGeom>
          <a:solidFill>
            <a:srgbClr val="92D050"/>
          </a:solidFill>
          <a:ln/>
        </p:spPr>
        <p:style>
          <a:lnRef idx="0">
            <a:schemeClr val="accent4"/>
          </a:lnRef>
          <a:fillRef idx="3">
            <a:schemeClr val="accent4"/>
          </a:fillRef>
          <a:effectRef idx="3">
            <a:schemeClr val="accent4"/>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en-GB" altLang="en-US" dirty="0">
                <a:solidFill>
                  <a:schemeClr val="bg1"/>
                </a:solidFill>
                <a:latin typeface="Berlin Sans FB" panose="020E0602020502020306" pitchFamily="34" charset="0"/>
              </a:rPr>
              <a:t>Mental health conditions</a:t>
            </a:r>
            <a:endParaRPr lang="en-US" altLang="en-US" dirty="0">
              <a:solidFill>
                <a:schemeClr val="bg1"/>
              </a:solidFill>
              <a:latin typeface="Berlin Sans FB" panose="020E0602020502020306" pitchFamily="34" charset="0"/>
            </a:endParaRPr>
          </a:p>
        </p:txBody>
      </p:sp>
      <p:sp>
        <p:nvSpPr>
          <p:cNvPr id="12" name="Text Box 6">
            <a:extLst>
              <a:ext uri="{FF2B5EF4-FFF2-40B4-BE49-F238E27FC236}">
                <a16:creationId xmlns:a16="http://schemas.microsoft.com/office/drawing/2014/main" id="{D58DB30E-D033-BEA9-A72E-AA06CC646CED}"/>
              </a:ext>
            </a:extLst>
          </p:cNvPr>
          <p:cNvSpPr txBox="1">
            <a:spLocks noChangeArrowheads="1"/>
          </p:cNvSpPr>
          <p:nvPr/>
        </p:nvSpPr>
        <p:spPr bwMode="auto">
          <a:xfrm>
            <a:off x="657438" y="3746329"/>
            <a:ext cx="4134773" cy="3025378"/>
          </a:xfrm>
          <a:prstGeom prst="irregularSeal1">
            <a:avLst/>
          </a:prstGeom>
          <a:solidFill>
            <a:srgbClr val="92D050"/>
          </a:solidFill>
          <a:ln/>
        </p:spPr>
        <p:style>
          <a:lnRef idx="0">
            <a:schemeClr val="accent4"/>
          </a:lnRef>
          <a:fillRef idx="3">
            <a:schemeClr val="accent4"/>
          </a:fillRef>
          <a:effectRef idx="3">
            <a:schemeClr val="accent4"/>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en-US" altLang="en-US" dirty="0">
                <a:solidFill>
                  <a:srgbClr val="F9137B"/>
                </a:solidFill>
                <a:latin typeface="Berlin Sans FB" panose="020E0602020502020306" pitchFamily="34" charset="0"/>
              </a:rPr>
              <a:t>Long term illness</a:t>
            </a:r>
          </a:p>
        </p:txBody>
      </p:sp>
      <p:sp>
        <p:nvSpPr>
          <p:cNvPr id="13" name="Text Box 6">
            <a:extLst>
              <a:ext uri="{FF2B5EF4-FFF2-40B4-BE49-F238E27FC236}">
                <a16:creationId xmlns:a16="http://schemas.microsoft.com/office/drawing/2014/main" id="{CB3E3607-0A17-F04B-0DBB-F29B9D53A38B}"/>
              </a:ext>
            </a:extLst>
          </p:cNvPr>
          <p:cNvSpPr txBox="1">
            <a:spLocks noChangeArrowheads="1"/>
          </p:cNvSpPr>
          <p:nvPr/>
        </p:nvSpPr>
        <p:spPr bwMode="auto">
          <a:xfrm>
            <a:off x="4792211" y="3720880"/>
            <a:ext cx="4134773" cy="3025378"/>
          </a:xfrm>
          <a:prstGeom prst="irregularSeal1">
            <a:avLst/>
          </a:prstGeom>
          <a:solidFill>
            <a:srgbClr val="92D050"/>
          </a:solidFill>
          <a:ln/>
        </p:spPr>
        <p:style>
          <a:lnRef idx="0">
            <a:schemeClr val="accent4"/>
          </a:lnRef>
          <a:fillRef idx="3">
            <a:schemeClr val="accent4"/>
          </a:fillRef>
          <a:effectRef idx="3">
            <a:schemeClr val="accent4"/>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en-GB" altLang="en-US" dirty="0">
                <a:solidFill>
                  <a:srgbClr val="3366FF"/>
                </a:solidFill>
                <a:latin typeface="Berlin Sans FB" panose="020E0602020502020306" pitchFamily="34" charset="0"/>
              </a:rPr>
              <a:t>Learning disabilities</a:t>
            </a:r>
            <a:endParaRPr lang="en-US" altLang="en-US" dirty="0">
              <a:solidFill>
                <a:srgbClr val="3366FF"/>
              </a:solidFill>
              <a:latin typeface="Berlin Sans FB" panose="020E0602020502020306" pitchFamily="34" charset="0"/>
            </a:endParaRPr>
          </a:p>
        </p:txBody>
      </p:sp>
      <p:sp>
        <p:nvSpPr>
          <p:cNvPr id="14" name="Text Box 6">
            <a:extLst>
              <a:ext uri="{FF2B5EF4-FFF2-40B4-BE49-F238E27FC236}">
                <a16:creationId xmlns:a16="http://schemas.microsoft.com/office/drawing/2014/main" id="{6C48D528-31D6-6D26-933B-BF52444CDB28}"/>
              </a:ext>
            </a:extLst>
          </p:cNvPr>
          <p:cNvSpPr txBox="1">
            <a:spLocks noChangeArrowheads="1"/>
          </p:cNvSpPr>
          <p:nvPr/>
        </p:nvSpPr>
        <p:spPr bwMode="auto">
          <a:xfrm>
            <a:off x="115025" y="1147256"/>
            <a:ext cx="4336653" cy="3025378"/>
          </a:xfrm>
          <a:prstGeom prst="irregularSeal1">
            <a:avLst/>
          </a:prstGeom>
          <a:solidFill>
            <a:srgbClr val="92D050"/>
          </a:solidFill>
          <a:ln/>
        </p:spPr>
        <p:style>
          <a:lnRef idx="0">
            <a:schemeClr val="accent4"/>
          </a:lnRef>
          <a:fillRef idx="3">
            <a:schemeClr val="accent4"/>
          </a:fillRef>
          <a:effectRef idx="3">
            <a:schemeClr val="accent4"/>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en-GB" altLang="en-US" dirty="0">
                <a:solidFill>
                  <a:srgbClr val="FF0000"/>
                </a:solidFill>
                <a:latin typeface="Berlin Sans FB" panose="020E0602020502020306" pitchFamily="34" charset="0"/>
              </a:rPr>
              <a:t>Physical disabilities</a:t>
            </a:r>
            <a:endParaRPr lang="en-US" altLang="en-US" dirty="0">
              <a:solidFill>
                <a:srgbClr val="FF0000"/>
              </a:solidFill>
              <a:latin typeface="Berlin Sans FB" panose="020E0602020502020306" pitchFamily="34" charset="0"/>
            </a:endParaRPr>
          </a:p>
        </p:txBody>
      </p:sp>
      <p:sp>
        <p:nvSpPr>
          <p:cNvPr id="15" name="Text Box 6">
            <a:extLst>
              <a:ext uri="{FF2B5EF4-FFF2-40B4-BE49-F238E27FC236}">
                <a16:creationId xmlns:a16="http://schemas.microsoft.com/office/drawing/2014/main" id="{B24D69CB-710B-A5E8-6CF3-FCD9D2769A58}"/>
              </a:ext>
            </a:extLst>
          </p:cNvPr>
          <p:cNvSpPr txBox="1">
            <a:spLocks noChangeArrowheads="1"/>
          </p:cNvSpPr>
          <p:nvPr/>
        </p:nvSpPr>
        <p:spPr bwMode="auto">
          <a:xfrm>
            <a:off x="8057227" y="1224796"/>
            <a:ext cx="4134773" cy="4408408"/>
          </a:xfrm>
          <a:prstGeom prst="irregularSeal1">
            <a:avLst/>
          </a:prstGeom>
          <a:solidFill>
            <a:srgbClr val="92D050"/>
          </a:solidFill>
          <a:ln/>
        </p:spPr>
        <p:style>
          <a:lnRef idx="0">
            <a:schemeClr val="accent4"/>
          </a:lnRef>
          <a:fillRef idx="3">
            <a:schemeClr val="accent4"/>
          </a:fillRef>
          <a:effectRef idx="3">
            <a:schemeClr val="accent4"/>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50000"/>
              </a:spcBef>
              <a:spcAft>
                <a:spcPts val="0"/>
              </a:spcAft>
              <a:buFontTx/>
              <a:buNone/>
              <a:defRPr/>
            </a:pPr>
            <a:r>
              <a:rPr lang="en-GB" altLang="en-US" dirty="0">
                <a:latin typeface="Berlin Sans FB" panose="020E0602020502020306" pitchFamily="34" charset="0"/>
              </a:rPr>
              <a:t>A drug or alcohol problem</a:t>
            </a:r>
            <a:endParaRPr lang="en-US" altLang="en-US" dirty="0">
              <a:latin typeface="Berlin Sans FB" panose="020E0602020502020306" pitchFamily="34" charset="0"/>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E794607-0085-9375-80FD-1DBB28C5D8F0}"/>
              </a:ext>
            </a:extLst>
          </p:cNvPr>
          <p:cNvSpPr>
            <a:spLocks noGrp="1" noChangeArrowheads="1"/>
          </p:cNvSpPr>
          <p:nvPr>
            <p:ph type="title"/>
          </p:nvPr>
        </p:nvSpPr>
        <p:spPr>
          <a:xfrm>
            <a:off x="850900" y="461962"/>
            <a:ext cx="10440988" cy="1143000"/>
          </a:xfrm>
        </p:spPr>
        <p:txBody>
          <a:bodyPr>
            <a:normAutofit/>
          </a:bodyPr>
          <a:lstStyle/>
          <a:p>
            <a:pPr eaLnBrk="1" fontAlgn="auto" hangingPunct="1">
              <a:spcAft>
                <a:spcPts val="0"/>
              </a:spcAft>
              <a:defRPr/>
            </a:pPr>
            <a:r>
              <a:rPr lang="en-GB" altLang="en-US" b="0" dirty="0">
                <a:latin typeface="Berlin Sans FB Demi" panose="020E0802020502020306" pitchFamily="34" charset="0"/>
              </a:rPr>
              <a:t>    Things a young carer might do to help</a:t>
            </a:r>
            <a:endParaRPr lang="en-US" altLang="en-US" b="0" dirty="0">
              <a:latin typeface="Berlin Sans FB Demi" panose="020E0802020502020306" pitchFamily="34" charset="0"/>
            </a:endParaRPr>
          </a:p>
        </p:txBody>
      </p:sp>
      <p:pic>
        <p:nvPicPr>
          <p:cNvPr id="20484" name="Picture 2" descr="Smiley face made from capsules">
            <a:extLst>
              <a:ext uri="{FF2B5EF4-FFF2-40B4-BE49-F238E27FC236}">
                <a16:creationId xmlns:a16="http://schemas.microsoft.com/office/drawing/2014/main" id="{645A4251-2D56-BB78-DFF6-9C1F5B088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848206"/>
            <a:ext cx="216693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Child shaking hands">
            <a:extLst>
              <a:ext uri="{FF2B5EF4-FFF2-40B4-BE49-F238E27FC236}">
                <a16:creationId xmlns:a16="http://schemas.microsoft.com/office/drawing/2014/main" id="{E5220B22-FDFE-B8B0-79D5-C52277D8A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275" y="1848206"/>
            <a:ext cx="237966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Stethoscope on flat surface">
            <a:extLst>
              <a:ext uri="{FF2B5EF4-FFF2-40B4-BE49-F238E27FC236}">
                <a16:creationId xmlns:a16="http://schemas.microsoft.com/office/drawing/2014/main" id="{3D0E211D-4005-7811-8DE4-967819357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069" r="40199"/>
          <a:stretch>
            <a:fillRect/>
          </a:stretch>
        </p:blipFill>
        <p:spPr bwMode="auto">
          <a:xfrm>
            <a:off x="5294313" y="1848206"/>
            <a:ext cx="14525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Different sizes of piggybanks in pastel colors">
            <a:extLst>
              <a:ext uri="{FF2B5EF4-FFF2-40B4-BE49-F238E27FC236}">
                <a16:creationId xmlns:a16="http://schemas.microsoft.com/office/drawing/2014/main" id="{205769BA-C9B6-0071-1EA8-0EA710770D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1848206"/>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Young boy looking out the window">
            <a:extLst>
              <a:ext uri="{FF2B5EF4-FFF2-40B4-BE49-F238E27FC236}">
                <a16:creationId xmlns:a16="http://schemas.microsoft.com/office/drawing/2014/main" id="{FF35CB18-3240-9355-E36D-C888AF4861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6113" y="1848206"/>
            <a:ext cx="233203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11">
            <a:extLst>
              <a:ext uri="{FF2B5EF4-FFF2-40B4-BE49-F238E27FC236}">
                <a16:creationId xmlns:a16="http://schemas.microsoft.com/office/drawing/2014/main" id="{2B91A9EC-B32C-306A-3234-971CC64037E2}"/>
              </a:ext>
            </a:extLst>
          </p:cNvPr>
          <p:cNvSpPr txBox="1">
            <a:spLocks noChangeArrowheads="1"/>
          </p:cNvSpPr>
          <p:nvPr/>
        </p:nvSpPr>
        <p:spPr bwMode="auto">
          <a:xfrm>
            <a:off x="328613" y="3503968"/>
            <a:ext cx="11533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1800" dirty="0"/>
              <a:t>     Cheering up            Helping at home	    Appointments        Bills and Money                Staying In</a:t>
            </a:r>
          </a:p>
        </p:txBody>
      </p:sp>
      <p:pic>
        <p:nvPicPr>
          <p:cNvPr id="20490" name="Picture 15" descr="Two men hugging">
            <a:extLst>
              <a:ext uri="{FF2B5EF4-FFF2-40B4-BE49-F238E27FC236}">
                <a16:creationId xmlns:a16="http://schemas.microsoft.com/office/drawing/2014/main" id="{EA26049A-01F4-5686-6817-AEA5A4A53A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688" y="4097693"/>
            <a:ext cx="21669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7" descr="Smiling faces of three children with heads side-by-side, head in center appears upside-down">
            <a:extLst>
              <a:ext uri="{FF2B5EF4-FFF2-40B4-BE49-F238E27FC236}">
                <a16:creationId xmlns:a16="http://schemas.microsoft.com/office/drawing/2014/main" id="{5F5A7E24-6CE2-18C5-C6F5-5EE7CD80D7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8861"/>
          <a:stretch>
            <a:fillRect/>
          </a:stretch>
        </p:blipFill>
        <p:spPr bwMode="auto">
          <a:xfrm>
            <a:off x="3427413" y="4097693"/>
            <a:ext cx="23812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9" descr="Boy sleeping on bed">
            <a:extLst>
              <a:ext uri="{FF2B5EF4-FFF2-40B4-BE49-F238E27FC236}">
                <a16:creationId xmlns:a16="http://schemas.microsoft.com/office/drawing/2014/main" id="{0DD0905B-E08F-4768-E697-BFAF0EA045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3450" y="4097693"/>
            <a:ext cx="2166938"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1" descr="Friends looking at a a digital device">
            <a:extLst>
              <a:ext uri="{FF2B5EF4-FFF2-40B4-BE49-F238E27FC236}">
                <a16:creationId xmlns:a16="http://schemas.microsoft.com/office/drawing/2014/main" id="{160F4527-732B-A6D4-4888-2E94459BE3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6763" y="4097693"/>
            <a:ext cx="2678112"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26">
            <a:extLst>
              <a:ext uri="{FF2B5EF4-FFF2-40B4-BE49-F238E27FC236}">
                <a16:creationId xmlns:a16="http://schemas.microsoft.com/office/drawing/2014/main" id="{0FE47D3B-21A8-B214-1340-13E06EA5DFA4}"/>
              </a:ext>
            </a:extLst>
          </p:cNvPr>
          <p:cNvSpPr txBox="1">
            <a:spLocks noChangeArrowheads="1"/>
          </p:cNvSpPr>
          <p:nvPr/>
        </p:nvSpPr>
        <p:spPr bwMode="auto">
          <a:xfrm>
            <a:off x="304800" y="5669318"/>
            <a:ext cx="11533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a:lnSpc>
                <a:spcPct val="100000"/>
              </a:lnSpc>
              <a:spcBef>
                <a:spcPct val="0"/>
              </a:spcBef>
              <a:buFontTx/>
              <a:buNone/>
            </a:pPr>
            <a:r>
              <a:rPr lang="en-GB" altLang="en-US" sz="1800"/>
              <a:t>            Calming down          Looking after siblings         Getting Ready       Helping to communicate</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81CCF5F2-18D5-DA9F-BB00-1FFAF07BDA52}"/>
              </a:ext>
            </a:extLst>
          </p:cNvPr>
          <p:cNvSpPr>
            <a:spLocks noGrp="1" noChangeArrowheads="1"/>
          </p:cNvSpPr>
          <p:nvPr>
            <p:ph idx="1"/>
          </p:nvPr>
        </p:nvSpPr>
        <p:spPr>
          <a:xfrm>
            <a:off x="263525" y="702129"/>
            <a:ext cx="11736388" cy="5404757"/>
          </a:xfrm>
        </p:spPr>
        <p:txBody>
          <a:bodyPr/>
          <a:lstStyle/>
          <a:p>
            <a:pPr marL="0" indent="0" eaLnBrk="1" hangingPunct="1">
              <a:buFont typeface="Arial" panose="020B0604020202020204" pitchFamily="34" charset="0"/>
              <a:buNone/>
            </a:pPr>
            <a:r>
              <a:rPr lang="en-GB" altLang="en-US" sz="5400" dirty="0">
                <a:latin typeface="Berlin Sans FB" panose="020E0602020502020306" pitchFamily="34" charset="0"/>
              </a:rPr>
              <a:t>How many Young Carers do you think there are in each class?</a:t>
            </a:r>
          </a:p>
          <a:p>
            <a:pPr marL="0" indent="0" eaLnBrk="1" hangingPunct="1">
              <a:buFont typeface="Arial" panose="020B0604020202020204" pitchFamily="34" charset="0"/>
              <a:buNone/>
            </a:pPr>
            <a:endParaRPr lang="en-GB" altLang="en-US" sz="4400" dirty="0">
              <a:latin typeface="Berlin Sans FB" panose="020E0602020502020306" pitchFamily="34" charset="0"/>
            </a:endParaRPr>
          </a:p>
        </p:txBody>
      </p:sp>
      <p:sp>
        <p:nvSpPr>
          <p:cNvPr id="22531" name="TextBox 4">
            <a:extLst>
              <a:ext uri="{FF2B5EF4-FFF2-40B4-BE49-F238E27FC236}">
                <a16:creationId xmlns:a16="http://schemas.microsoft.com/office/drawing/2014/main" id="{FA83AFC7-B12A-8980-5DBD-EDD348504014}"/>
              </a:ext>
            </a:extLst>
          </p:cNvPr>
          <p:cNvSpPr txBox="1">
            <a:spLocks noChangeArrowheads="1"/>
          </p:cNvSpPr>
          <p:nvPr/>
        </p:nvSpPr>
        <p:spPr bwMode="auto">
          <a:xfrm>
            <a:off x="2741613" y="2997200"/>
            <a:ext cx="1414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en-GB" altLang="en-US" sz="5400" dirty="0">
                <a:latin typeface="Berlin Sans FB" panose="020E0602020502020306" pitchFamily="34" charset="0"/>
              </a:rPr>
              <a:t>A) 6</a:t>
            </a:r>
          </a:p>
        </p:txBody>
      </p:sp>
      <p:sp>
        <p:nvSpPr>
          <p:cNvPr id="22532" name="TextBox 5">
            <a:extLst>
              <a:ext uri="{FF2B5EF4-FFF2-40B4-BE49-F238E27FC236}">
                <a16:creationId xmlns:a16="http://schemas.microsoft.com/office/drawing/2014/main" id="{34B9C64D-266F-B15B-6AC7-5EBB6A10A822}"/>
              </a:ext>
            </a:extLst>
          </p:cNvPr>
          <p:cNvSpPr txBox="1">
            <a:spLocks noChangeArrowheads="1"/>
          </p:cNvSpPr>
          <p:nvPr/>
        </p:nvSpPr>
        <p:spPr bwMode="auto">
          <a:xfrm>
            <a:off x="4694238" y="3860800"/>
            <a:ext cx="13596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en-GB" altLang="en-US" sz="5400" dirty="0">
                <a:latin typeface="Berlin Sans FB" panose="020E0602020502020306" pitchFamily="34" charset="0"/>
              </a:rPr>
              <a:t>B) 2</a:t>
            </a:r>
          </a:p>
        </p:txBody>
      </p:sp>
      <p:sp>
        <p:nvSpPr>
          <p:cNvPr id="22533" name="TextBox 6">
            <a:extLst>
              <a:ext uri="{FF2B5EF4-FFF2-40B4-BE49-F238E27FC236}">
                <a16:creationId xmlns:a16="http://schemas.microsoft.com/office/drawing/2014/main" id="{9904CF24-D7A8-1E97-8184-8CFDBCC3414E}"/>
              </a:ext>
            </a:extLst>
          </p:cNvPr>
          <p:cNvSpPr txBox="1">
            <a:spLocks noChangeArrowheads="1"/>
          </p:cNvSpPr>
          <p:nvPr/>
        </p:nvSpPr>
        <p:spPr bwMode="auto">
          <a:xfrm>
            <a:off x="6888163" y="4651375"/>
            <a:ext cx="12057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2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Century Gothic" panose="020B0502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Century Gothic" panose="020B0502020202020204" pitchFamily="34" charset="0"/>
              </a:defRPr>
            </a:lvl9pPr>
          </a:lstStyle>
          <a:p>
            <a:pPr eaLnBrk="1" hangingPunct="1">
              <a:lnSpc>
                <a:spcPct val="100000"/>
              </a:lnSpc>
              <a:spcBef>
                <a:spcPct val="0"/>
              </a:spcBef>
              <a:buFontTx/>
              <a:buNone/>
            </a:pPr>
            <a:r>
              <a:rPr lang="en-GB" altLang="en-US" sz="5400" dirty="0">
                <a:latin typeface="Berlin Sans FB" panose="020E0602020502020306" pitchFamily="34" charset="0"/>
              </a:rPr>
              <a:t>C) 1</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33FFE6-94CC-1F05-F0D9-EDBA6EB90750}"/>
              </a:ext>
            </a:extLst>
          </p:cNvPr>
          <p:cNvSpPr txBox="1">
            <a:spLocks/>
          </p:cNvSpPr>
          <p:nvPr/>
        </p:nvSpPr>
        <p:spPr>
          <a:xfrm>
            <a:off x="1572912" y="179775"/>
            <a:ext cx="9046175" cy="1293812"/>
          </a:xfrm>
          <a:prstGeom prst="rect">
            <a:avLst/>
          </a:prstGeom>
        </p:spPr>
        <p:txBody>
          <a:bodyPr anchor="ctr">
            <a:normAutofit/>
          </a:bodyPr>
          <a:lstStyle>
            <a:lvl1pPr algn="r" rtl="0" eaLnBrk="0" fontAlgn="base" hangingPunct="0">
              <a:lnSpc>
                <a:spcPct val="90000"/>
              </a:lnSpc>
              <a:spcBef>
                <a:spcPct val="0"/>
              </a:spcBef>
              <a:spcAft>
                <a:spcPct val="0"/>
              </a:spcAft>
              <a:defRPr sz="4000" kern="1200" cap="all">
                <a:solidFill>
                  <a:schemeClr val="tx1"/>
                </a:solidFill>
                <a:latin typeface="+mj-lt"/>
                <a:ea typeface="+mj-ea"/>
                <a:cs typeface="+mj-cs"/>
              </a:defRPr>
            </a:lvl1pPr>
            <a:lvl2pPr algn="r" rtl="0" eaLnBrk="0" fontAlgn="base" hangingPunct="0">
              <a:lnSpc>
                <a:spcPct val="90000"/>
              </a:lnSpc>
              <a:spcBef>
                <a:spcPct val="0"/>
              </a:spcBef>
              <a:spcAft>
                <a:spcPct val="0"/>
              </a:spcAft>
              <a:defRPr sz="4000">
                <a:solidFill>
                  <a:schemeClr val="tx1"/>
                </a:solidFill>
                <a:latin typeface="Century Gothic" pitchFamily="34" charset="0"/>
              </a:defRPr>
            </a:lvl2pPr>
            <a:lvl3pPr algn="r" rtl="0" eaLnBrk="0" fontAlgn="base" hangingPunct="0">
              <a:lnSpc>
                <a:spcPct val="90000"/>
              </a:lnSpc>
              <a:spcBef>
                <a:spcPct val="0"/>
              </a:spcBef>
              <a:spcAft>
                <a:spcPct val="0"/>
              </a:spcAft>
              <a:defRPr sz="4000">
                <a:solidFill>
                  <a:schemeClr val="tx1"/>
                </a:solidFill>
                <a:latin typeface="Century Gothic" pitchFamily="34" charset="0"/>
              </a:defRPr>
            </a:lvl3pPr>
            <a:lvl4pPr algn="r" rtl="0" eaLnBrk="0" fontAlgn="base" hangingPunct="0">
              <a:lnSpc>
                <a:spcPct val="90000"/>
              </a:lnSpc>
              <a:spcBef>
                <a:spcPct val="0"/>
              </a:spcBef>
              <a:spcAft>
                <a:spcPct val="0"/>
              </a:spcAft>
              <a:defRPr sz="4000">
                <a:solidFill>
                  <a:schemeClr val="tx1"/>
                </a:solidFill>
                <a:latin typeface="Century Gothic" pitchFamily="34" charset="0"/>
              </a:defRPr>
            </a:lvl4pPr>
            <a:lvl5pPr algn="r" rtl="0" eaLnBrk="0" fontAlgn="base" hangingPunct="0">
              <a:lnSpc>
                <a:spcPct val="90000"/>
              </a:lnSpc>
              <a:spcBef>
                <a:spcPct val="0"/>
              </a:spcBef>
              <a:spcAft>
                <a:spcPct val="0"/>
              </a:spcAft>
              <a:defRPr sz="4000">
                <a:solidFill>
                  <a:schemeClr val="tx1"/>
                </a:solidFill>
                <a:latin typeface="Century Gothic" pitchFamily="34" charset="0"/>
              </a:defRPr>
            </a:lvl5pPr>
            <a:lvl6pPr marL="457200" algn="r" rtl="0" fontAlgn="base">
              <a:lnSpc>
                <a:spcPct val="90000"/>
              </a:lnSpc>
              <a:spcBef>
                <a:spcPct val="0"/>
              </a:spcBef>
              <a:spcAft>
                <a:spcPct val="0"/>
              </a:spcAft>
              <a:defRPr sz="4000">
                <a:solidFill>
                  <a:schemeClr val="tx1"/>
                </a:solidFill>
                <a:latin typeface="Century Gothic" pitchFamily="34" charset="0"/>
              </a:defRPr>
            </a:lvl6pPr>
            <a:lvl7pPr marL="914400" algn="r" rtl="0" fontAlgn="base">
              <a:lnSpc>
                <a:spcPct val="90000"/>
              </a:lnSpc>
              <a:spcBef>
                <a:spcPct val="0"/>
              </a:spcBef>
              <a:spcAft>
                <a:spcPct val="0"/>
              </a:spcAft>
              <a:defRPr sz="4000">
                <a:solidFill>
                  <a:schemeClr val="tx1"/>
                </a:solidFill>
                <a:latin typeface="Century Gothic" pitchFamily="34" charset="0"/>
              </a:defRPr>
            </a:lvl7pPr>
            <a:lvl8pPr marL="1371600" algn="r" rtl="0" fontAlgn="base">
              <a:lnSpc>
                <a:spcPct val="90000"/>
              </a:lnSpc>
              <a:spcBef>
                <a:spcPct val="0"/>
              </a:spcBef>
              <a:spcAft>
                <a:spcPct val="0"/>
              </a:spcAft>
              <a:defRPr sz="4000">
                <a:solidFill>
                  <a:schemeClr val="tx1"/>
                </a:solidFill>
                <a:latin typeface="Century Gothic" pitchFamily="34" charset="0"/>
              </a:defRPr>
            </a:lvl8pPr>
            <a:lvl9pPr marL="1828800" algn="r" rtl="0" fontAlgn="base">
              <a:lnSpc>
                <a:spcPct val="90000"/>
              </a:lnSpc>
              <a:spcBef>
                <a:spcPct val="0"/>
              </a:spcBef>
              <a:spcAft>
                <a:spcPct val="0"/>
              </a:spcAft>
              <a:defRPr sz="4000">
                <a:solidFill>
                  <a:schemeClr val="tx1"/>
                </a:solidFill>
                <a:latin typeface="Century Gothic" pitchFamily="34" charset="0"/>
              </a:defRPr>
            </a:lvl9pPr>
          </a:lstStyle>
          <a:p>
            <a:pPr defTabSz="914400">
              <a:defRPr/>
            </a:pPr>
            <a:r>
              <a:rPr lang="en-GB" sz="3400" dirty="0">
                <a:latin typeface="Berlin Sans FB" panose="020E0602020502020306" pitchFamily="34" charset="0"/>
              </a:rPr>
              <a:t>Why might young carers need support?</a:t>
            </a:r>
          </a:p>
        </p:txBody>
      </p:sp>
      <p:pic>
        <p:nvPicPr>
          <p:cNvPr id="24580" name="Picture 7">
            <a:extLst>
              <a:ext uri="{FF2B5EF4-FFF2-40B4-BE49-F238E27FC236}">
                <a16:creationId xmlns:a16="http://schemas.microsoft.com/office/drawing/2014/main" id="{FBA73240-945E-9326-1C71-90D58E336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1629361"/>
            <a:ext cx="5797550"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21400BC4-342C-D1CF-91A3-E5E8B204E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0"/>
          <a:stretch>
            <a:fillRect/>
          </a:stretch>
        </p:blipFill>
        <p:spPr bwMode="auto">
          <a:xfrm>
            <a:off x="6513513" y="1629361"/>
            <a:ext cx="4911725"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E960-2A09-226D-3143-ADED72A525AD}"/>
              </a:ext>
            </a:extLst>
          </p:cNvPr>
          <p:cNvSpPr>
            <a:spLocks noGrp="1"/>
          </p:cNvSpPr>
          <p:nvPr>
            <p:ph type="title"/>
          </p:nvPr>
        </p:nvSpPr>
        <p:spPr>
          <a:xfrm>
            <a:off x="1451768" y="638175"/>
            <a:ext cx="9288463" cy="1293813"/>
          </a:xfrm>
        </p:spPr>
        <p:txBody>
          <a:bodyPr>
            <a:normAutofit/>
          </a:bodyPr>
          <a:lstStyle/>
          <a:p>
            <a:pPr>
              <a:defRPr/>
            </a:pPr>
            <a:r>
              <a:rPr lang="en-GB" b="0" dirty="0">
                <a:latin typeface="Berlin Sans FB" panose="020E0602020502020306" pitchFamily="34" charset="0"/>
              </a:rPr>
              <a:t>Last WEEK, HOW MANY OF YOU…</a:t>
            </a:r>
          </a:p>
        </p:txBody>
      </p:sp>
      <p:sp>
        <p:nvSpPr>
          <p:cNvPr id="24579" name="Content Placeholder 2">
            <a:extLst>
              <a:ext uri="{FF2B5EF4-FFF2-40B4-BE49-F238E27FC236}">
                <a16:creationId xmlns:a16="http://schemas.microsoft.com/office/drawing/2014/main" id="{712C58E2-C883-9CC9-7D80-79F82741D082}"/>
              </a:ext>
            </a:extLst>
          </p:cNvPr>
          <p:cNvSpPr>
            <a:spLocks noGrp="1" noChangeArrowheads="1"/>
          </p:cNvSpPr>
          <p:nvPr>
            <p:ph idx="1"/>
          </p:nvPr>
        </p:nvSpPr>
        <p:spPr>
          <a:xfrm>
            <a:off x="4386263" y="2787650"/>
            <a:ext cx="7137400" cy="2879725"/>
          </a:xfrm>
          <a:noFill/>
        </p:spPr>
        <p:txBody>
          <a:bodyPr>
            <a:normAutofit fontScale="85000" lnSpcReduction="10000"/>
          </a:bodyPr>
          <a:lstStyle/>
          <a:p>
            <a:pPr marL="457200" indent="-457200">
              <a:buFont typeface="Century Gothic" panose="020B0502020202020204" pitchFamily="34" charset="0"/>
              <a:buAutoNum type="arabicPeriod"/>
            </a:pPr>
            <a:r>
              <a:rPr lang="en-GB" altLang="en-US" sz="3200" dirty="0"/>
              <a:t>Had a friend over to your home?</a:t>
            </a:r>
          </a:p>
          <a:p>
            <a:pPr marL="457200" indent="-457200">
              <a:buFont typeface="Century Gothic" panose="020B0502020202020204" pitchFamily="34" charset="0"/>
              <a:buAutoNum type="arabicPeriod"/>
            </a:pPr>
            <a:r>
              <a:rPr lang="en-GB" altLang="en-US" sz="3200" dirty="0"/>
              <a:t>Went to a friend’s home?</a:t>
            </a:r>
          </a:p>
          <a:p>
            <a:pPr marL="457200" indent="-457200">
              <a:buFont typeface="Century Gothic" panose="020B0502020202020204" pitchFamily="34" charset="0"/>
              <a:buAutoNum type="arabicPeriod"/>
            </a:pPr>
            <a:r>
              <a:rPr lang="en-GB" altLang="en-US" sz="3200" dirty="0"/>
              <a:t>Went to the park?</a:t>
            </a:r>
          </a:p>
          <a:p>
            <a:pPr marL="457200" indent="-457200">
              <a:buFont typeface="Century Gothic" panose="020B0502020202020204" pitchFamily="34" charset="0"/>
              <a:buAutoNum type="arabicPeriod"/>
            </a:pPr>
            <a:r>
              <a:rPr lang="en-GB" altLang="en-US" sz="3200" dirty="0"/>
              <a:t>Attended an after-school club?</a:t>
            </a:r>
          </a:p>
          <a:p>
            <a:pPr marL="457200" indent="-457200">
              <a:buFont typeface="Century Gothic" panose="020B0502020202020204" pitchFamily="34" charset="0"/>
              <a:buAutoNum type="arabicPeriod"/>
            </a:pPr>
            <a:r>
              <a:rPr lang="en-GB" altLang="en-US" sz="3200" dirty="0"/>
              <a:t>Attended a club out of school?</a:t>
            </a:r>
          </a:p>
          <a:p>
            <a:pPr marL="457200" indent="-457200">
              <a:buFont typeface="Century Gothic" panose="020B0502020202020204" pitchFamily="34" charset="0"/>
              <a:buAutoNum type="arabicPeriod"/>
            </a:pPr>
            <a:endParaRPr lang="en-GB" altLang="en-US" sz="3200" dirty="0">
              <a:latin typeface="Berlin Sans FB" panose="020E0602020502020306" pitchFamily="34" charset="0"/>
            </a:endParaRPr>
          </a:p>
        </p:txBody>
      </p:sp>
      <p:pic>
        <p:nvPicPr>
          <p:cNvPr id="26629" name="Picture 3" descr="Bench in the park">
            <a:extLst>
              <a:ext uri="{FF2B5EF4-FFF2-40B4-BE49-F238E27FC236}">
                <a16:creationId xmlns:a16="http://schemas.microsoft.com/office/drawing/2014/main" id="{4202313E-D0F1-3DB3-D80D-3335BA87A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437063"/>
            <a:ext cx="32861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Young multiracial friends">
            <a:extLst>
              <a:ext uri="{FF2B5EF4-FFF2-40B4-BE49-F238E27FC236}">
                <a16:creationId xmlns:a16="http://schemas.microsoft.com/office/drawing/2014/main" id="{42D54640-651F-EF39-F1F7-086F9DB42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2036763"/>
            <a:ext cx="32861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1302</TotalTime>
  <Words>601</Words>
  <Application>Microsoft Office PowerPoint</Application>
  <PresentationFormat>Widescreen</PresentationFormat>
  <Paragraphs>88</Paragraphs>
  <Slides>24</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Arial Black</vt:lpstr>
      <vt:lpstr>Berlin Sans FB</vt:lpstr>
      <vt:lpstr>Berlin Sans FB Demi</vt:lpstr>
      <vt:lpstr>Bookman Old Style</vt:lpstr>
      <vt:lpstr>Calibri</vt:lpstr>
      <vt:lpstr>Century Gothic</vt:lpstr>
      <vt:lpstr>Rockwell</vt:lpstr>
      <vt:lpstr>Damask</vt:lpstr>
      <vt:lpstr>Young carers awareness assembly</vt:lpstr>
      <vt:lpstr>PowerPoint Presentation</vt:lpstr>
      <vt:lpstr>PowerPoint Presentation</vt:lpstr>
      <vt:lpstr>Who are young carers?</vt:lpstr>
      <vt:lpstr>PowerPoint Presentation</vt:lpstr>
      <vt:lpstr>    Things a young carer might do to help</vt:lpstr>
      <vt:lpstr>PowerPoint Presentation</vt:lpstr>
      <vt:lpstr>PowerPoint Presentation</vt:lpstr>
      <vt:lpstr>Last WEEK, HOW MANY OF YOU…</vt:lpstr>
      <vt:lpstr>Young carers and siblings may…</vt:lpstr>
      <vt:lpstr>Who are we?</vt:lpstr>
      <vt:lpstr>Young carers support</vt:lpstr>
      <vt:lpstr>PowerPoint Presentation</vt:lpstr>
      <vt:lpstr>Activities</vt:lpstr>
      <vt:lpstr>PowerPoint Presentation</vt:lpstr>
      <vt:lpstr>PowerPoint Presentation</vt:lpstr>
      <vt:lpstr>PowerPoint Presentation</vt:lpstr>
      <vt:lpstr>PowerPoint Presentation</vt:lpstr>
      <vt:lpstr>PowerPoint Presentation</vt:lpstr>
      <vt:lpstr>PowerPoint Presentation</vt:lpstr>
      <vt:lpstr>Hear from our young carers</vt:lpstr>
      <vt:lpstr>Am I a young carer?</vt:lpstr>
      <vt:lpstr>If you think you may be a young carer…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EyPIC Quiz</dc:title>
  <dc:creator>Dark Goddess</dc:creator>
  <cp:lastModifiedBy>Young Carers Project Manager,</cp:lastModifiedBy>
  <cp:revision>72</cp:revision>
  <cp:lastPrinted>2023-10-10T08:18:35Z</cp:lastPrinted>
  <dcterms:created xsi:type="dcterms:W3CDTF">2020-06-10T11:47:11Z</dcterms:created>
  <dcterms:modified xsi:type="dcterms:W3CDTF">2024-03-08T09:37:42Z</dcterms:modified>
</cp:coreProperties>
</file>