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7" r:id="rId6"/>
    <p:sldMasterId id="2147483722" r:id="rId7"/>
  </p:sldMasterIdLst>
  <p:notesMasterIdLst>
    <p:notesMasterId r:id="rId35"/>
  </p:notesMasterIdLst>
  <p:sldIdLst>
    <p:sldId id="261" r:id="rId8"/>
    <p:sldId id="274" r:id="rId9"/>
    <p:sldId id="374" r:id="rId10"/>
    <p:sldId id="363" r:id="rId11"/>
    <p:sldId id="275" r:id="rId12"/>
    <p:sldId id="364" r:id="rId13"/>
    <p:sldId id="365" r:id="rId14"/>
    <p:sldId id="366" r:id="rId15"/>
    <p:sldId id="295" r:id="rId16"/>
    <p:sldId id="367" r:id="rId17"/>
    <p:sldId id="368" r:id="rId18"/>
    <p:sldId id="259" r:id="rId19"/>
    <p:sldId id="282" r:id="rId20"/>
    <p:sldId id="256" r:id="rId21"/>
    <p:sldId id="369" r:id="rId22"/>
    <p:sldId id="283" r:id="rId23"/>
    <p:sldId id="370" r:id="rId24"/>
    <p:sldId id="371" r:id="rId25"/>
    <p:sldId id="379" r:id="rId26"/>
    <p:sldId id="362" r:id="rId27"/>
    <p:sldId id="375" r:id="rId28"/>
    <p:sldId id="376" r:id="rId29"/>
    <p:sldId id="377" r:id="rId30"/>
    <p:sldId id="380" r:id="rId31"/>
    <p:sldId id="378" r:id="rId32"/>
    <p:sldId id="372" r:id="rId33"/>
    <p:sldId id="3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F4E"/>
    <a:srgbClr val="1FA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CDB13-368A-4A7F-8013-01C55F031625}" v="29" dt="2024-02-28T15:59:36.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McGowan" userId="66ce25af-cea7-4d90-b91a-2618bffe1ca3" providerId="ADAL" clId="{B23CDB13-368A-4A7F-8013-01C55F031625}"/>
    <pc:docChg chg="undo custSel addSld delSld modSld sldOrd delMainMaster modMainMaster">
      <pc:chgData name="Andy McGowan" userId="66ce25af-cea7-4d90-b91a-2618bffe1ca3" providerId="ADAL" clId="{B23CDB13-368A-4A7F-8013-01C55F031625}" dt="2024-02-28T15:59:42.567" v="4463" actId="478"/>
      <pc:docMkLst>
        <pc:docMk/>
      </pc:docMkLst>
      <pc:sldChg chg="addSp delSp modSp mod">
        <pc:chgData name="Andy McGowan" userId="66ce25af-cea7-4d90-b91a-2618bffe1ca3" providerId="ADAL" clId="{B23CDB13-368A-4A7F-8013-01C55F031625}" dt="2024-02-28T15:59:42.567" v="4463" actId="478"/>
        <pc:sldMkLst>
          <pc:docMk/>
          <pc:sldMk cId="2895284013" sldId="261"/>
        </pc:sldMkLst>
        <pc:spChg chg="add del mod">
          <ac:chgData name="Andy McGowan" userId="66ce25af-cea7-4d90-b91a-2618bffe1ca3" providerId="ADAL" clId="{B23CDB13-368A-4A7F-8013-01C55F031625}" dt="2024-02-27T22:49:50.345" v="100" actId="478"/>
          <ac:spMkLst>
            <pc:docMk/>
            <pc:sldMk cId="2895284013" sldId="261"/>
            <ac:spMk id="5" creationId="{4CE4F0E2-D9B7-D9F5-9F05-A287DEB4B822}"/>
          </ac:spMkLst>
        </pc:spChg>
        <pc:spChg chg="mod">
          <ac:chgData name="Andy McGowan" userId="66ce25af-cea7-4d90-b91a-2618bffe1ca3" providerId="ADAL" clId="{B23CDB13-368A-4A7F-8013-01C55F031625}" dt="2024-02-28T15:57:49.052" v="4447" actId="20577"/>
          <ac:spMkLst>
            <pc:docMk/>
            <pc:sldMk cId="2895284013" sldId="261"/>
            <ac:spMk id="6" creationId="{30EB2964-E9C0-463A-9A08-1091EB1114B4}"/>
          </ac:spMkLst>
        </pc:spChg>
        <pc:spChg chg="del mod">
          <ac:chgData name="Andy McGowan" userId="66ce25af-cea7-4d90-b91a-2618bffe1ca3" providerId="ADAL" clId="{B23CDB13-368A-4A7F-8013-01C55F031625}" dt="2024-02-27T23:01:23.694" v="381" actId="478"/>
          <ac:spMkLst>
            <pc:docMk/>
            <pc:sldMk cId="2895284013" sldId="261"/>
            <ac:spMk id="7" creationId="{B18010B4-C90D-4499-9C1F-E993A61EC56F}"/>
          </ac:spMkLst>
        </pc:spChg>
        <pc:spChg chg="del">
          <ac:chgData name="Andy McGowan" userId="66ce25af-cea7-4d90-b91a-2618bffe1ca3" providerId="ADAL" clId="{B23CDB13-368A-4A7F-8013-01C55F031625}" dt="2024-02-27T22:49:47.931" v="99" actId="478"/>
          <ac:spMkLst>
            <pc:docMk/>
            <pc:sldMk cId="2895284013" sldId="261"/>
            <ac:spMk id="8" creationId="{E9D425CD-91F6-4A61-BB24-BCE9BBF21CB5}"/>
          </ac:spMkLst>
        </pc:spChg>
        <pc:spChg chg="add del mod">
          <ac:chgData name="Andy McGowan" userId="66ce25af-cea7-4d90-b91a-2618bffe1ca3" providerId="ADAL" clId="{B23CDB13-368A-4A7F-8013-01C55F031625}" dt="2024-02-27T23:01:26.527" v="382" actId="478"/>
          <ac:spMkLst>
            <pc:docMk/>
            <pc:sldMk cId="2895284013" sldId="261"/>
            <ac:spMk id="10" creationId="{BC44496A-A1FE-E3E4-A855-2C1730F7CD3E}"/>
          </ac:spMkLst>
        </pc:spChg>
        <pc:picChg chg="add mod modCrop">
          <ac:chgData name="Andy McGowan" userId="66ce25af-cea7-4d90-b91a-2618bffe1ca3" providerId="ADAL" clId="{B23CDB13-368A-4A7F-8013-01C55F031625}" dt="2024-02-27T22:41:26.647" v="43" actId="1076"/>
          <ac:picMkLst>
            <pc:docMk/>
            <pc:sldMk cId="2895284013" sldId="261"/>
            <ac:picMk id="3" creationId="{37B16CB4-566A-6DFE-85A3-0F5EF556FA50}"/>
          </ac:picMkLst>
        </pc:picChg>
        <pc:picChg chg="add del mod modCrop">
          <ac:chgData name="Andy McGowan" userId="66ce25af-cea7-4d90-b91a-2618bffe1ca3" providerId="ADAL" clId="{B23CDB13-368A-4A7F-8013-01C55F031625}" dt="2024-02-28T15:59:01.375" v="4459" actId="478"/>
          <ac:picMkLst>
            <pc:docMk/>
            <pc:sldMk cId="2895284013" sldId="261"/>
            <ac:picMk id="4" creationId="{C6E32B26-3EDB-A767-46DA-836395F6EF43}"/>
          </ac:picMkLst>
        </pc:picChg>
        <pc:picChg chg="add del">
          <ac:chgData name="Andy McGowan" userId="66ce25af-cea7-4d90-b91a-2618bffe1ca3" providerId="ADAL" clId="{B23CDB13-368A-4A7F-8013-01C55F031625}" dt="2024-02-28T15:59:12.768" v="4461" actId="478"/>
          <ac:picMkLst>
            <pc:docMk/>
            <pc:sldMk cId="2895284013" sldId="261"/>
            <ac:picMk id="7" creationId="{1EE6227B-F750-5B4D-0711-E68128BABA48}"/>
          </ac:picMkLst>
        </pc:picChg>
        <pc:picChg chg="add del">
          <ac:chgData name="Andy McGowan" userId="66ce25af-cea7-4d90-b91a-2618bffe1ca3" providerId="ADAL" clId="{B23CDB13-368A-4A7F-8013-01C55F031625}" dt="2024-02-28T15:59:42.567" v="4463" actId="478"/>
          <ac:picMkLst>
            <pc:docMk/>
            <pc:sldMk cId="2895284013" sldId="261"/>
            <ac:picMk id="9" creationId="{3492B220-2312-CE0E-053F-D7E9BF84ADC2}"/>
          </ac:picMkLst>
        </pc:picChg>
      </pc:sldChg>
      <pc:sldChg chg="modSp mod">
        <pc:chgData name="Andy McGowan" userId="66ce25af-cea7-4d90-b91a-2618bffe1ca3" providerId="ADAL" clId="{B23CDB13-368A-4A7F-8013-01C55F031625}" dt="2024-02-28T00:26:37.125" v="3803" actId="20577"/>
        <pc:sldMkLst>
          <pc:docMk/>
          <pc:sldMk cId="984012553" sldId="274"/>
        </pc:sldMkLst>
        <pc:spChg chg="mod">
          <ac:chgData name="Andy McGowan" userId="66ce25af-cea7-4d90-b91a-2618bffe1ca3" providerId="ADAL" clId="{B23CDB13-368A-4A7F-8013-01C55F031625}" dt="2024-02-28T00:26:37.125" v="3803" actId="20577"/>
          <ac:spMkLst>
            <pc:docMk/>
            <pc:sldMk cId="984012553" sldId="274"/>
            <ac:spMk id="2" creationId="{D0CFA74B-A328-4CF0-A651-96B6C247125D}"/>
          </ac:spMkLst>
        </pc:spChg>
        <pc:spChg chg="mod">
          <ac:chgData name="Andy McGowan" userId="66ce25af-cea7-4d90-b91a-2618bffe1ca3" providerId="ADAL" clId="{B23CDB13-368A-4A7F-8013-01C55F031625}" dt="2024-02-27T22:52:35.540" v="124" actId="20577"/>
          <ac:spMkLst>
            <pc:docMk/>
            <pc:sldMk cId="984012553" sldId="274"/>
            <ac:spMk id="3" creationId="{8B99E640-EF4C-4125-B9ED-913A3128438D}"/>
          </ac:spMkLst>
        </pc:spChg>
      </pc:sldChg>
      <pc:sldChg chg="modSp mod">
        <pc:chgData name="Andy McGowan" userId="66ce25af-cea7-4d90-b91a-2618bffe1ca3" providerId="ADAL" clId="{B23CDB13-368A-4A7F-8013-01C55F031625}" dt="2024-02-28T00:03:39.997" v="3016" actId="14100"/>
        <pc:sldMkLst>
          <pc:docMk/>
          <pc:sldMk cId="1491891700" sldId="275"/>
        </pc:sldMkLst>
        <pc:spChg chg="mod">
          <ac:chgData name="Andy McGowan" userId="66ce25af-cea7-4d90-b91a-2618bffe1ca3" providerId="ADAL" clId="{B23CDB13-368A-4A7F-8013-01C55F031625}" dt="2024-02-28T00:03:39.997" v="3016" actId="14100"/>
          <ac:spMkLst>
            <pc:docMk/>
            <pc:sldMk cId="1491891700" sldId="275"/>
            <ac:spMk id="2" creationId="{D0CFA74B-A328-4CF0-A651-96B6C247125D}"/>
          </ac:spMkLst>
        </pc:spChg>
        <pc:spChg chg="mod">
          <ac:chgData name="Andy McGowan" userId="66ce25af-cea7-4d90-b91a-2618bffe1ca3" providerId="ADAL" clId="{B23CDB13-368A-4A7F-8013-01C55F031625}" dt="2024-02-27T23:03:58.637" v="489" actId="20577"/>
          <ac:spMkLst>
            <pc:docMk/>
            <pc:sldMk cId="1491891700" sldId="275"/>
            <ac:spMk id="3" creationId="{8B99E640-EF4C-4125-B9ED-913A3128438D}"/>
          </ac:spMkLst>
        </pc:spChg>
      </pc:sldChg>
      <pc:sldChg chg="del">
        <pc:chgData name="Andy McGowan" userId="66ce25af-cea7-4d90-b91a-2618bffe1ca3" providerId="ADAL" clId="{B23CDB13-368A-4A7F-8013-01C55F031625}" dt="2024-02-28T00:17:26.124" v="3607" actId="47"/>
        <pc:sldMkLst>
          <pc:docMk/>
          <pc:sldMk cId="121961849" sldId="276"/>
        </pc:sldMkLst>
      </pc:sldChg>
      <pc:sldChg chg="del">
        <pc:chgData name="Andy McGowan" userId="66ce25af-cea7-4d90-b91a-2618bffe1ca3" providerId="ADAL" clId="{B23CDB13-368A-4A7F-8013-01C55F031625}" dt="2024-02-28T00:21:00.596" v="3742" actId="47"/>
        <pc:sldMkLst>
          <pc:docMk/>
          <pc:sldMk cId="1454047198" sldId="277"/>
        </pc:sldMkLst>
      </pc:sldChg>
      <pc:sldChg chg="del">
        <pc:chgData name="Andy McGowan" userId="66ce25af-cea7-4d90-b91a-2618bffe1ca3" providerId="ADAL" clId="{B23CDB13-368A-4A7F-8013-01C55F031625}" dt="2024-02-28T00:20:57.859" v="3740" actId="47"/>
        <pc:sldMkLst>
          <pc:docMk/>
          <pc:sldMk cId="399793878" sldId="278"/>
        </pc:sldMkLst>
      </pc:sldChg>
      <pc:sldChg chg="del">
        <pc:chgData name="Andy McGowan" userId="66ce25af-cea7-4d90-b91a-2618bffe1ca3" providerId="ADAL" clId="{B23CDB13-368A-4A7F-8013-01C55F031625}" dt="2024-02-28T00:20:58.725" v="3741" actId="47"/>
        <pc:sldMkLst>
          <pc:docMk/>
          <pc:sldMk cId="505377006" sldId="279"/>
        </pc:sldMkLst>
      </pc:sldChg>
      <pc:sldChg chg="del">
        <pc:chgData name="Andy McGowan" userId="66ce25af-cea7-4d90-b91a-2618bffe1ca3" providerId="ADAL" clId="{B23CDB13-368A-4A7F-8013-01C55F031625}" dt="2024-02-28T00:20:53.490" v="3735" actId="47"/>
        <pc:sldMkLst>
          <pc:docMk/>
          <pc:sldMk cId="1759129120" sldId="281"/>
        </pc:sldMkLst>
      </pc:sldChg>
      <pc:sldChg chg="modSp add mod">
        <pc:chgData name="Andy McGowan" userId="66ce25af-cea7-4d90-b91a-2618bffe1ca3" providerId="ADAL" clId="{B23CDB13-368A-4A7F-8013-01C55F031625}" dt="2024-02-27T23:56:38.004" v="2812" actId="14100"/>
        <pc:sldMkLst>
          <pc:docMk/>
          <pc:sldMk cId="917775140" sldId="295"/>
        </pc:sldMkLst>
        <pc:spChg chg="mod">
          <ac:chgData name="Andy McGowan" userId="66ce25af-cea7-4d90-b91a-2618bffe1ca3" providerId="ADAL" clId="{B23CDB13-368A-4A7F-8013-01C55F031625}" dt="2024-02-27T23:56:38.004" v="2812" actId="14100"/>
          <ac:spMkLst>
            <pc:docMk/>
            <pc:sldMk cId="917775140" sldId="295"/>
            <ac:spMk id="2" creationId="{A72C4C51-EE75-B916-D6C8-761FC67A415B}"/>
          </ac:spMkLst>
        </pc:spChg>
      </pc:sldChg>
      <pc:sldChg chg="del">
        <pc:chgData name="Andy McGowan" userId="66ce25af-cea7-4d90-b91a-2618bffe1ca3" providerId="ADAL" clId="{B23CDB13-368A-4A7F-8013-01C55F031625}" dt="2024-02-28T00:20:56.178" v="3738" actId="47"/>
        <pc:sldMkLst>
          <pc:docMk/>
          <pc:sldMk cId="1609524555" sldId="354"/>
        </pc:sldMkLst>
      </pc:sldChg>
      <pc:sldChg chg="del">
        <pc:chgData name="Andy McGowan" userId="66ce25af-cea7-4d90-b91a-2618bffe1ca3" providerId="ADAL" clId="{B23CDB13-368A-4A7F-8013-01C55F031625}" dt="2024-02-28T00:20:55.057" v="3737" actId="47"/>
        <pc:sldMkLst>
          <pc:docMk/>
          <pc:sldMk cId="2322283486" sldId="355"/>
        </pc:sldMkLst>
      </pc:sldChg>
      <pc:sldChg chg="del">
        <pc:chgData name="Andy McGowan" userId="66ce25af-cea7-4d90-b91a-2618bffe1ca3" providerId="ADAL" clId="{B23CDB13-368A-4A7F-8013-01C55F031625}" dt="2024-02-28T00:20:54.239" v="3736" actId="47"/>
        <pc:sldMkLst>
          <pc:docMk/>
          <pc:sldMk cId="3796691132" sldId="356"/>
        </pc:sldMkLst>
      </pc:sldChg>
      <pc:sldChg chg="del">
        <pc:chgData name="Andy McGowan" userId="66ce25af-cea7-4d90-b91a-2618bffe1ca3" providerId="ADAL" clId="{B23CDB13-368A-4A7F-8013-01C55F031625}" dt="2024-02-28T00:20:57.009" v="3739" actId="47"/>
        <pc:sldMkLst>
          <pc:docMk/>
          <pc:sldMk cId="119993689" sldId="361"/>
        </pc:sldMkLst>
      </pc:sldChg>
      <pc:sldChg chg="add">
        <pc:chgData name="Andy McGowan" userId="66ce25af-cea7-4d90-b91a-2618bffe1ca3" providerId="ADAL" clId="{B23CDB13-368A-4A7F-8013-01C55F031625}" dt="2024-02-28T09:28:12.742" v="4252"/>
        <pc:sldMkLst>
          <pc:docMk/>
          <pc:sldMk cId="0" sldId="362"/>
        </pc:sldMkLst>
      </pc:sldChg>
      <pc:sldChg chg="modSp del mod">
        <pc:chgData name="Andy McGowan" userId="66ce25af-cea7-4d90-b91a-2618bffe1ca3" providerId="ADAL" clId="{B23CDB13-368A-4A7F-8013-01C55F031625}" dt="2024-02-28T00:21:27.805" v="3747" actId="47"/>
        <pc:sldMkLst>
          <pc:docMk/>
          <pc:sldMk cId="285793989" sldId="362"/>
        </pc:sldMkLst>
        <pc:spChg chg="mod">
          <ac:chgData name="Andy McGowan" userId="66ce25af-cea7-4d90-b91a-2618bffe1ca3" providerId="ADAL" clId="{B23CDB13-368A-4A7F-8013-01C55F031625}" dt="2024-02-28T00:20:49.423" v="3734" actId="20577"/>
          <ac:spMkLst>
            <pc:docMk/>
            <pc:sldMk cId="285793989" sldId="362"/>
            <ac:spMk id="6" creationId="{30EB2964-E9C0-463A-9A08-1091EB1114B4}"/>
          </ac:spMkLst>
        </pc:spChg>
      </pc:sldChg>
      <pc:sldChg chg="modSp add mod ord">
        <pc:chgData name="Andy McGowan" userId="66ce25af-cea7-4d90-b91a-2618bffe1ca3" providerId="ADAL" clId="{B23CDB13-368A-4A7F-8013-01C55F031625}" dt="2024-02-27T23:02:36.127" v="424" actId="404"/>
        <pc:sldMkLst>
          <pc:docMk/>
          <pc:sldMk cId="4042694698" sldId="363"/>
        </pc:sldMkLst>
        <pc:spChg chg="mod">
          <ac:chgData name="Andy McGowan" userId="66ce25af-cea7-4d90-b91a-2618bffe1ca3" providerId="ADAL" clId="{B23CDB13-368A-4A7F-8013-01C55F031625}" dt="2024-02-27T23:02:36.127" v="424" actId="404"/>
          <ac:spMkLst>
            <pc:docMk/>
            <pc:sldMk cId="4042694698" sldId="363"/>
            <ac:spMk id="6" creationId="{30EB2964-E9C0-463A-9A08-1091EB1114B4}"/>
          </ac:spMkLst>
        </pc:spChg>
      </pc:sldChg>
      <pc:sldChg chg="addSp delSp modSp add mod">
        <pc:chgData name="Andy McGowan" userId="66ce25af-cea7-4d90-b91a-2618bffe1ca3" providerId="ADAL" clId="{B23CDB13-368A-4A7F-8013-01C55F031625}" dt="2024-02-27T23:28:43.361" v="1957" actId="1038"/>
        <pc:sldMkLst>
          <pc:docMk/>
          <pc:sldMk cId="652955848" sldId="364"/>
        </pc:sldMkLst>
        <pc:spChg chg="del">
          <ac:chgData name="Andy McGowan" userId="66ce25af-cea7-4d90-b91a-2618bffe1ca3" providerId="ADAL" clId="{B23CDB13-368A-4A7F-8013-01C55F031625}" dt="2024-02-27T23:28:01.909" v="1928" actId="478"/>
          <ac:spMkLst>
            <pc:docMk/>
            <pc:sldMk cId="652955848" sldId="364"/>
            <ac:spMk id="2" creationId="{D0CFA74B-A328-4CF0-A651-96B6C247125D}"/>
          </ac:spMkLst>
        </pc:spChg>
        <pc:spChg chg="add del mod">
          <ac:chgData name="Andy McGowan" userId="66ce25af-cea7-4d90-b91a-2618bffe1ca3" providerId="ADAL" clId="{B23CDB13-368A-4A7F-8013-01C55F031625}" dt="2024-02-27T23:28:03.521" v="1929" actId="478"/>
          <ac:spMkLst>
            <pc:docMk/>
            <pc:sldMk cId="652955848" sldId="364"/>
            <ac:spMk id="5" creationId="{7B4121F2-5AAC-CD41-2908-AA2D6CD0478D}"/>
          </ac:spMkLst>
        </pc:spChg>
        <pc:spChg chg="add mod">
          <ac:chgData name="Andy McGowan" userId="66ce25af-cea7-4d90-b91a-2618bffe1ca3" providerId="ADAL" clId="{B23CDB13-368A-4A7F-8013-01C55F031625}" dt="2024-02-27T23:28:43.361" v="1957" actId="1038"/>
          <ac:spMkLst>
            <pc:docMk/>
            <pc:sldMk cId="652955848" sldId="364"/>
            <ac:spMk id="7" creationId="{7FCF6B0A-B77E-D90A-51B8-6DC0E31EA3A1}"/>
          </ac:spMkLst>
        </pc:spChg>
        <pc:picChg chg="add mod">
          <ac:chgData name="Andy McGowan" userId="66ce25af-cea7-4d90-b91a-2618bffe1ca3" providerId="ADAL" clId="{B23CDB13-368A-4A7F-8013-01C55F031625}" dt="2024-02-27T23:28:28.672" v="1935" actId="14100"/>
          <ac:picMkLst>
            <pc:docMk/>
            <pc:sldMk cId="652955848" sldId="364"/>
            <ac:picMk id="6" creationId="{1839050D-E1AB-68F0-F019-2AC5C70EA9C2}"/>
          </ac:picMkLst>
        </pc:picChg>
      </pc:sldChg>
      <pc:sldChg chg="addSp delSp modSp add mod">
        <pc:chgData name="Andy McGowan" userId="66ce25af-cea7-4d90-b91a-2618bffe1ca3" providerId="ADAL" clId="{B23CDB13-368A-4A7F-8013-01C55F031625}" dt="2024-02-28T00:05:23.144" v="3122" actId="1035"/>
        <pc:sldMkLst>
          <pc:docMk/>
          <pc:sldMk cId="3878963542" sldId="365"/>
        </pc:sldMkLst>
        <pc:spChg chg="mod">
          <ac:chgData name="Andy McGowan" userId="66ce25af-cea7-4d90-b91a-2618bffe1ca3" providerId="ADAL" clId="{B23CDB13-368A-4A7F-8013-01C55F031625}" dt="2024-02-28T00:05:18.917" v="3112" actId="1035"/>
          <ac:spMkLst>
            <pc:docMk/>
            <pc:sldMk cId="3878963542" sldId="365"/>
            <ac:spMk id="3" creationId="{8B99E640-EF4C-4125-B9ED-913A3128438D}"/>
          </ac:spMkLst>
        </pc:spChg>
        <pc:spChg chg="del">
          <ac:chgData name="Andy McGowan" userId="66ce25af-cea7-4d90-b91a-2618bffe1ca3" providerId="ADAL" clId="{B23CDB13-368A-4A7F-8013-01C55F031625}" dt="2024-02-27T23:37:02.421" v="1960" actId="478"/>
          <ac:spMkLst>
            <pc:docMk/>
            <pc:sldMk cId="3878963542" sldId="365"/>
            <ac:spMk id="7" creationId="{7FCF6B0A-B77E-D90A-51B8-6DC0E31EA3A1}"/>
          </ac:spMkLst>
        </pc:spChg>
        <pc:graphicFrameChg chg="add del">
          <ac:chgData name="Andy McGowan" userId="66ce25af-cea7-4d90-b91a-2618bffe1ca3" providerId="ADAL" clId="{B23CDB13-368A-4A7F-8013-01C55F031625}" dt="2024-02-27T23:37:08.880" v="1962" actId="3680"/>
          <ac:graphicFrameMkLst>
            <pc:docMk/>
            <pc:sldMk cId="3878963542" sldId="365"/>
            <ac:graphicFrameMk id="2" creationId="{3B9BF1F8-CE9E-B746-DB98-BE6F9CBBC6D1}"/>
          </ac:graphicFrameMkLst>
        </pc:graphicFrameChg>
        <pc:graphicFrameChg chg="add mod modGraphic">
          <ac:chgData name="Andy McGowan" userId="66ce25af-cea7-4d90-b91a-2618bffe1ca3" providerId="ADAL" clId="{B23CDB13-368A-4A7F-8013-01C55F031625}" dt="2024-02-28T00:05:23.144" v="3122" actId="1035"/>
          <ac:graphicFrameMkLst>
            <pc:docMk/>
            <pc:sldMk cId="3878963542" sldId="365"/>
            <ac:graphicFrameMk id="4" creationId="{8914233D-A45E-A48E-827D-23D0EA838E6A}"/>
          </ac:graphicFrameMkLst>
        </pc:graphicFrameChg>
        <pc:picChg chg="del">
          <ac:chgData name="Andy McGowan" userId="66ce25af-cea7-4d90-b91a-2618bffe1ca3" providerId="ADAL" clId="{B23CDB13-368A-4A7F-8013-01C55F031625}" dt="2024-02-27T23:36:59.633" v="1959" actId="478"/>
          <ac:picMkLst>
            <pc:docMk/>
            <pc:sldMk cId="3878963542" sldId="365"/>
            <ac:picMk id="6" creationId="{1839050D-E1AB-68F0-F019-2AC5C70EA9C2}"/>
          </ac:picMkLst>
        </pc:picChg>
      </pc:sldChg>
      <pc:sldChg chg="addSp delSp modSp add mod">
        <pc:chgData name="Andy McGowan" userId="66ce25af-cea7-4d90-b91a-2618bffe1ca3" providerId="ADAL" clId="{B23CDB13-368A-4A7F-8013-01C55F031625}" dt="2024-02-27T23:49:49.597" v="2795" actId="20577"/>
        <pc:sldMkLst>
          <pc:docMk/>
          <pc:sldMk cId="107884990" sldId="366"/>
        </pc:sldMkLst>
        <pc:spChg chg="add mod">
          <ac:chgData name="Andy McGowan" userId="66ce25af-cea7-4d90-b91a-2618bffe1ca3" providerId="ADAL" clId="{B23CDB13-368A-4A7F-8013-01C55F031625}" dt="2024-02-27T23:49:49.597" v="2795" actId="20577"/>
          <ac:spMkLst>
            <pc:docMk/>
            <pc:sldMk cId="107884990" sldId="366"/>
            <ac:spMk id="2" creationId="{4C2731FD-FD1C-7E6F-871D-7DF82ECBCEF2}"/>
          </ac:spMkLst>
        </pc:spChg>
        <pc:graphicFrameChg chg="del">
          <ac:chgData name="Andy McGowan" userId="66ce25af-cea7-4d90-b91a-2618bffe1ca3" providerId="ADAL" clId="{B23CDB13-368A-4A7F-8013-01C55F031625}" dt="2024-02-27T23:49:04.871" v="2711" actId="478"/>
          <ac:graphicFrameMkLst>
            <pc:docMk/>
            <pc:sldMk cId="107884990" sldId="366"/>
            <ac:graphicFrameMk id="4" creationId="{8914233D-A45E-A48E-827D-23D0EA838E6A}"/>
          </ac:graphicFrameMkLst>
        </pc:graphicFrameChg>
      </pc:sldChg>
      <pc:sldChg chg="addSp delSp modSp add mod">
        <pc:chgData name="Andy McGowan" userId="66ce25af-cea7-4d90-b91a-2618bffe1ca3" providerId="ADAL" clId="{B23CDB13-368A-4A7F-8013-01C55F031625}" dt="2024-02-28T00:07:50.062" v="3152" actId="1076"/>
        <pc:sldMkLst>
          <pc:docMk/>
          <pc:sldMk cId="1546315105" sldId="367"/>
        </pc:sldMkLst>
        <pc:spChg chg="mod">
          <ac:chgData name="Andy McGowan" userId="66ce25af-cea7-4d90-b91a-2618bffe1ca3" providerId="ADAL" clId="{B23CDB13-368A-4A7F-8013-01C55F031625}" dt="2024-02-28T00:07:50.062" v="3152" actId="1076"/>
          <ac:spMkLst>
            <pc:docMk/>
            <pc:sldMk cId="1546315105" sldId="367"/>
            <ac:spMk id="2" creationId="{A72C4C51-EE75-B916-D6C8-761FC67A415B}"/>
          </ac:spMkLst>
        </pc:spChg>
        <pc:spChg chg="add">
          <ac:chgData name="Andy McGowan" userId="66ce25af-cea7-4d90-b91a-2618bffe1ca3" providerId="ADAL" clId="{B23CDB13-368A-4A7F-8013-01C55F031625}" dt="2024-02-27T23:57:40.098" v="2832"/>
          <ac:spMkLst>
            <pc:docMk/>
            <pc:sldMk cId="1546315105" sldId="367"/>
            <ac:spMk id="3" creationId="{06970E73-9403-FCFF-7596-7420FDDE8BC0}"/>
          </ac:spMkLst>
        </pc:spChg>
        <pc:spChg chg="add del mod">
          <ac:chgData name="Andy McGowan" userId="66ce25af-cea7-4d90-b91a-2618bffe1ca3" providerId="ADAL" clId="{B23CDB13-368A-4A7F-8013-01C55F031625}" dt="2024-02-28T00:07:49.149" v="3151" actId="1076"/>
          <ac:spMkLst>
            <pc:docMk/>
            <pc:sldMk cId="1546315105" sldId="367"/>
            <ac:spMk id="4" creationId="{935045AB-E7FC-A963-F012-6493152200A3}"/>
          </ac:spMkLst>
        </pc:spChg>
        <pc:spChg chg="mod">
          <ac:chgData name="Andy McGowan" userId="66ce25af-cea7-4d90-b91a-2618bffe1ca3" providerId="ADAL" clId="{B23CDB13-368A-4A7F-8013-01C55F031625}" dt="2024-02-27T23:57:31.500" v="2828" actId="20577"/>
          <ac:spMkLst>
            <pc:docMk/>
            <pc:sldMk cId="1546315105" sldId="367"/>
            <ac:spMk id="5" creationId="{782C9155-F186-2091-B9BD-39C8B2F26F0C}"/>
          </ac:spMkLst>
        </pc:spChg>
      </pc:sldChg>
      <pc:sldChg chg="addSp modSp add mod">
        <pc:chgData name="Andy McGowan" userId="66ce25af-cea7-4d90-b91a-2618bffe1ca3" providerId="ADAL" clId="{B23CDB13-368A-4A7F-8013-01C55F031625}" dt="2024-02-28T00:16:42.204" v="3606" actId="20577"/>
        <pc:sldMkLst>
          <pc:docMk/>
          <pc:sldMk cId="4132217443" sldId="368"/>
        </pc:sldMkLst>
        <pc:spChg chg="mod">
          <ac:chgData name="Andy McGowan" userId="66ce25af-cea7-4d90-b91a-2618bffe1ca3" providerId="ADAL" clId="{B23CDB13-368A-4A7F-8013-01C55F031625}" dt="2024-02-28T00:12:30.155" v="3455" actId="21"/>
          <ac:spMkLst>
            <pc:docMk/>
            <pc:sldMk cId="4132217443" sldId="368"/>
            <ac:spMk id="2" creationId="{A72C4C51-EE75-B916-D6C8-761FC67A415B}"/>
          </ac:spMkLst>
        </pc:spChg>
        <pc:spChg chg="mod">
          <ac:chgData name="Andy McGowan" userId="66ce25af-cea7-4d90-b91a-2618bffe1ca3" providerId="ADAL" clId="{B23CDB13-368A-4A7F-8013-01C55F031625}" dt="2024-02-28T00:08:14.140" v="3188" actId="20577"/>
          <ac:spMkLst>
            <pc:docMk/>
            <pc:sldMk cId="4132217443" sldId="368"/>
            <ac:spMk id="5" creationId="{782C9155-F186-2091-B9BD-39C8B2F26F0C}"/>
          </ac:spMkLst>
        </pc:spChg>
        <pc:graphicFrameChg chg="add mod modGraphic">
          <ac:chgData name="Andy McGowan" userId="66ce25af-cea7-4d90-b91a-2618bffe1ca3" providerId="ADAL" clId="{B23CDB13-368A-4A7F-8013-01C55F031625}" dt="2024-02-28T00:16:42.204" v="3606" actId="20577"/>
          <ac:graphicFrameMkLst>
            <pc:docMk/>
            <pc:sldMk cId="4132217443" sldId="368"/>
            <ac:graphicFrameMk id="3" creationId="{AE333CFE-5559-E8F7-E59E-DD207E6A1A92}"/>
          </ac:graphicFrameMkLst>
        </pc:graphicFrameChg>
      </pc:sldChg>
      <pc:sldChg chg="modSp add mod">
        <pc:chgData name="Andy McGowan" userId="66ce25af-cea7-4d90-b91a-2618bffe1ca3" providerId="ADAL" clId="{B23CDB13-368A-4A7F-8013-01C55F031625}" dt="2024-02-28T00:18:52.748" v="3637" actId="1076"/>
        <pc:sldMkLst>
          <pc:docMk/>
          <pc:sldMk cId="365886921" sldId="370"/>
        </pc:sldMkLst>
        <pc:spChg chg="mod">
          <ac:chgData name="Andy McGowan" userId="66ce25af-cea7-4d90-b91a-2618bffe1ca3" providerId="ADAL" clId="{B23CDB13-368A-4A7F-8013-01C55F031625}" dt="2024-02-28T00:18:52.748" v="3637" actId="1076"/>
          <ac:spMkLst>
            <pc:docMk/>
            <pc:sldMk cId="365886921" sldId="370"/>
            <ac:spMk id="6" creationId="{30EB2964-E9C0-463A-9A08-1091EB1114B4}"/>
          </ac:spMkLst>
        </pc:spChg>
      </pc:sldChg>
      <pc:sldChg chg="modSp add mod ord">
        <pc:chgData name="Andy McGowan" userId="66ce25af-cea7-4d90-b91a-2618bffe1ca3" providerId="ADAL" clId="{B23CDB13-368A-4A7F-8013-01C55F031625}" dt="2024-02-28T15:43:25.092" v="4385" actId="255"/>
        <pc:sldMkLst>
          <pc:docMk/>
          <pc:sldMk cId="2926537737" sldId="371"/>
        </pc:sldMkLst>
        <pc:spChg chg="mod">
          <ac:chgData name="Andy McGowan" userId="66ce25af-cea7-4d90-b91a-2618bffe1ca3" providerId="ADAL" clId="{B23CDB13-368A-4A7F-8013-01C55F031625}" dt="2024-02-28T15:43:25.092" v="4385" actId="255"/>
          <ac:spMkLst>
            <pc:docMk/>
            <pc:sldMk cId="2926537737" sldId="371"/>
            <ac:spMk id="6" creationId="{30EB2964-E9C0-463A-9A08-1091EB1114B4}"/>
          </ac:spMkLst>
        </pc:spChg>
      </pc:sldChg>
      <pc:sldChg chg="modSp add mod">
        <pc:chgData name="Andy McGowan" userId="66ce25af-cea7-4d90-b91a-2618bffe1ca3" providerId="ADAL" clId="{B23CDB13-368A-4A7F-8013-01C55F031625}" dt="2024-02-28T15:56:38.663" v="4387" actId="1076"/>
        <pc:sldMkLst>
          <pc:docMk/>
          <pc:sldMk cId="3178243604" sldId="372"/>
        </pc:sldMkLst>
        <pc:spChg chg="mod">
          <ac:chgData name="Andy McGowan" userId="66ce25af-cea7-4d90-b91a-2618bffe1ca3" providerId="ADAL" clId="{B23CDB13-368A-4A7F-8013-01C55F031625}" dt="2024-02-28T15:56:38.663" v="4387" actId="1076"/>
          <ac:spMkLst>
            <pc:docMk/>
            <pc:sldMk cId="3178243604" sldId="372"/>
            <ac:spMk id="6" creationId="{30EB2964-E9C0-463A-9A08-1091EB1114B4}"/>
          </ac:spMkLst>
        </pc:spChg>
      </pc:sldChg>
      <pc:sldChg chg="modSp add mod ord">
        <pc:chgData name="Andy McGowan" userId="66ce25af-cea7-4d90-b91a-2618bffe1ca3" providerId="ADAL" clId="{B23CDB13-368A-4A7F-8013-01C55F031625}" dt="2024-02-28T00:30:40.480" v="4251" actId="20577"/>
        <pc:sldMkLst>
          <pc:docMk/>
          <pc:sldMk cId="2444354792" sldId="373"/>
        </pc:sldMkLst>
        <pc:spChg chg="mod">
          <ac:chgData name="Andy McGowan" userId="66ce25af-cea7-4d90-b91a-2618bffe1ca3" providerId="ADAL" clId="{B23CDB13-368A-4A7F-8013-01C55F031625}" dt="2024-02-28T00:30:40.480" v="4251" actId="20577"/>
          <ac:spMkLst>
            <pc:docMk/>
            <pc:sldMk cId="2444354792" sldId="373"/>
            <ac:spMk id="6" creationId="{30EB2964-E9C0-463A-9A08-1091EB1114B4}"/>
          </ac:spMkLst>
        </pc:spChg>
      </pc:sldChg>
      <pc:sldChg chg="modSp add mod">
        <pc:chgData name="Andy McGowan" userId="66ce25af-cea7-4d90-b91a-2618bffe1ca3" providerId="ADAL" clId="{B23CDB13-368A-4A7F-8013-01C55F031625}" dt="2024-02-28T00:29:46.360" v="4181" actId="20577"/>
        <pc:sldMkLst>
          <pc:docMk/>
          <pc:sldMk cId="729269800" sldId="374"/>
        </pc:sldMkLst>
        <pc:spChg chg="mod">
          <ac:chgData name="Andy McGowan" userId="66ce25af-cea7-4d90-b91a-2618bffe1ca3" providerId="ADAL" clId="{B23CDB13-368A-4A7F-8013-01C55F031625}" dt="2024-02-28T00:29:46.360" v="4181" actId="20577"/>
          <ac:spMkLst>
            <pc:docMk/>
            <pc:sldMk cId="729269800" sldId="374"/>
            <ac:spMk id="2" creationId="{D0CFA74B-A328-4CF0-A651-96B6C247125D}"/>
          </ac:spMkLst>
        </pc:spChg>
        <pc:spChg chg="mod">
          <ac:chgData name="Andy McGowan" userId="66ce25af-cea7-4d90-b91a-2618bffe1ca3" providerId="ADAL" clId="{B23CDB13-368A-4A7F-8013-01C55F031625}" dt="2024-02-28T00:27:47.128" v="3826" actId="20577"/>
          <ac:spMkLst>
            <pc:docMk/>
            <pc:sldMk cId="729269800" sldId="374"/>
            <ac:spMk id="3" creationId="{8B99E640-EF4C-4125-B9ED-913A3128438D}"/>
          </ac:spMkLst>
        </pc:spChg>
      </pc:sldChg>
      <pc:sldChg chg="add del">
        <pc:chgData name="Andy McGowan" userId="66ce25af-cea7-4d90-b91a-2618bffe1ca3" providerId="ADAL" clId="{B23CDB13-368A-4A7F-8013-01C55F031625}" dt="2024-02-28T00:21:19.951" v="3744" actId="47"/>
        <pc:sldMkLst>
          <pc:docMk/>
          <pc:sldMk cId="865957606" sldId="374"/>
        </pc:sldMkLst>
      </pc:sldChg>
      <pc:sldChg chg="add">
        <pc:chgData name="Andy McGowan" userId="66ce25af-cea7-4d90-b91a-2618bffe1ca3" providerId="ADAL" clId="{B23CDB13-368A-4A7F-8013-01C55F031625}" dt="2024-02-28T09:28:12.742" v="4252"/>
        <pc:sldMkLst>
          <pc:docMk/>
          <pc:sldMk cId="0" sldId="375"/>
        </pc:sldMkLst>
      </pc:sldChg>
      <pc:sldChg chg="add">
        <pc:chgData name="Andy McGowan" userId="66ce25af-cea7-4d90-b91a-2618bffe1ca3" providerId="ADAL" clId="{B23CDB13-368A-4A7F-8013-01C55F031625}" dt="2024-02-28T09:28:12.742" v="4252"/>
        <pc:sldMkLst>
          <pc:docMk/>
          <pc:sldMk cId="0" sldId="376"/>
        </pc:sldMkLst>
      </pc:sldChg>
      <pc:sldChg chg="add">
        <pc:chgData name="Andy McGowan" userId="66ce25af-cea7-4d90-b91a-2618bffe1ca3" providerId="ADAL" clId="{B23CDB13-368A-4A7F-8013-01C55F031625}" dt="2024-02-28T09:28:12.742" v="4252"/>
        <pc:sldMkLst>
          <pc:docMk/>
          <pc:sldMk cId="3885894466" sldId="377"/>
        </pc:sldMkLst>
      </pc:sldChg>
      <pc:sldChg chg="modSp add mod ord">
        <pc:chgData name="Andy McGowan" userId="66ce25af-cea7-4d90-b91a-2618bffe1ca3" providerId="ADAL" clId="{B23CDB13-368A-4A7F-8013-01C55F031625}" dt="2024-02-28T15:56:29.302" v="4386" actId="6549"/>
        <pc:sldMkLst>
          <pc:docMk/>
          <pc:sldMk cId="2111042086" sldId="378"/>
        </pc:sldMkLst>
        <pc:spChg chg="mod">
          <ac:chgData name="Andy McGowan" userId="66ce25af-cea7-4d90-b91a-2618bffe1ca3" providerId="ADAL" clId="{B23CDB13-368A-4A7F-8013-01C55F031625}" dt="2024-02-28T15:56:29.302" v="4386" actId="6549"/>
          <ac:spMkLst>
            <pc:docMk/>
            <pc:sldMk cId="2111042086" sldId="378"/>
            <ac:spMk id="6" creationId="{30EB2964-E9C0-463A-9A08-1091EB1114B4}"/>
          </ac:spMkLst>
        </pc:spChg>
      </pc:sldChg>
      <pc:sldChg chg="modSp add mod">
        <pc:chgData name="Andy McGowan" userId="66ce25af-cea7-4d90-b91a-2618bffe1ca3" providerId="ADAL" clId="{B23CDB13-368A-4A7F-8013-01C55F031625}" dt="2024-02-28T15:39:25.432" v="4332" actId="20577"/>
        <pc:sldMkLst>
          <pc:docMk/>
          <pc:sldMk cId="1856828036" sldId="379"/>
        </pc:sldMkLst>
        <pc:spChg chg="mod">
          <ac:chgData name="Andy McGowan" userId="66ce25af-cea7-4d90-b91a-2618bffe1ca3" providerId="ADAL" clId="{B23CDB13-368A-4A7F-8013-01C55F031625}" dt="2024-02-28T15:39:25.432" v="4332" actId="20577"/>
          <ac:spMkLst>
            <pc:docMk/>
            <pc:sldMk cId="1856828036" sldId="379"/>
            <ac:spMk id="6" creationId="{30EB2964-E9C0-463A-9A08-1091EB1114B4}"/>
          </ac:spMkLst>
        </pc:spChg>
      </pc:sldChg>
      <pc:sldChg chg="modSp add mod ord">
        <pc:chgData name="Andy McGowan" userId="66ce25af-cea7-4d90-b91a-2618bffe1ca3" providerId="ADAL" clId="{B23CDB13-368A-4A7F-8013-01C55F031625}" dt="2024-02-28T15:40:20.023" v="4343" actId="20577"/>
        <pc:sldMkLst>
          <pc:docMk/>
          <pc:sldMk cId="28854347" sldId="380"/>
        </pc:sldMkLst>
        <pc:spChg chg="mod">
          <ac:chgData name="Andy McGowan" userId="66ce25af-cea7-4d90-b91a-2618bffe1ca3" providerId="ADAL" clId="{B23CDB13-368A-4A7F-8013-01C55F031625}" dt="2024-02-28T15:40:20.023" v="4343" actId="20577"/>
          <ac:spMkLst>
            <pc:docMk/>
            <pc:sldMk cId="28854347" sldId="380"/>
            <ac:spMk id="6" creationId="{30EB2964-E9C0-463A-9A08-1091EB1114B4}"/>
          </ac:spMkLst>
        </pc:spChg>
      </pc:sldChg>
      <pc:sldMasterChg chg="modSldLayout">
        <pc:chgData name="Andy McGowan" userId="66ce25af-cea7-4d90-b91a-2618bffe1ca3" providerId="ADAL" clId="{B23CDB13-368A-4A7F-8013-01C55F031625}" dt="2024-02-27T23:00:34.135" v="377" actId="1038"/>
        <pc:sldMasterMkLst>
          <pc:docMk/>
          <pc:sldMasterMk cId="3823456739" sldId="2147483648"/>
        </pc:sldMasterMkLst>
        <pc:sldLayoutChg chg="modSp mod">
          <pc:chgData name="Andy McGowan" userId="66ce25af-cea7-4d90-b91a-2618bffe1ca3" providerId="ADAL" clId="{B23CDB13-368A-4A7F-8013-01C55F031625}" dt="2024-02-27T22:49:19.423" v="70" actId="20577"/>
          <pc:sldLayoutMkLst>
            <pc:docMk/>
            <pc:sldMasterMk cId="3823456739" sldId="2147483648"/>
            <pc:sldLayoutMk cId="111301120" sldId="2147483649"/>
          </pc:sldLayoutMkLst>
          <pc:spChg chg="mod">
            <ac:chgData name="Andy McGowan" userId="66ce25af-cea7-4d90-b91a-2618bffe1ca3" providerId="ADAL" clId="{B23CDB13-368A-4A7F-8013-01C55F031625}" dt="2024-02-27T22:49:19.423" v="70" actId="20577"/>
            <ac:spMkLst>
              <pc:docMk/>
              <pc:sldMasterMk cId="3823456739" sldId="2147483648"/>
              <pc:sldLayoutMk cId="111301120" sldId="2147483649"/>
              <ac:spMk id="22" creationId="{35A51C5C-02A9-4041-96BE-A0ACBB74918D}"/>
            </ac:spMkLst>
          </pc:spChg>
        </pc:sldLayoutChg>
        <pc:sldLayoutChg chg="addSp modSp mod">
          <pc:chgData name="Andy McGowan" userId="66ce25af-cea7-4d90-b91a-2618bffe1ca3" providerId="ADAL" clId="{B23CDB13-368A-4A7F-8013-01C55F031625}" dt="2024-02-27T23:00:34.135" v="377" actId="1038"/>
          <pc:sldLayoutMkLst>
            <pc:docMk/>
            <pc:sldMasterMk cId="3823456739" sldId="2147483648"/>
            <pc:sldLayoutMk cId="1171383612" sldId="2147483651"/>
          </pc:sldLayoutMkLst>
          <pc:spChg chg="mod">
            <ac:chgData name="Andy McGowan" userId="66ce25af-cea7-4d90-b91a-2618bffe1ca3" providerId="ADAL" clId="{B23CDB13-368A-4A7F-8013-01C55F031625}" dt="2024-02-27T22:54:25.801" v="351" actId="20577"/>
            <ac:spMkLst>
              <pc:docMk/>
              <pc:sldMasterMk cId="3823456739" sldId="2147483648"/>
              <pc:sldLayoutMk cId="1171383612" sldId="2147483651"/>
              <ac:spMk id="8" creationId="{928C7074-0573-46AE-81D8-F4E1D154900D}"/>
            </ac:spMkLst>
          </pc:spChg>
          <pc:picChg chg="add mod modCrop">
            <ac:chgData name="Andy McGowan" userId="66ce25af-cea7-4d90-b91a-2618bffe1ca3" providerId="ADAL" clId="{B23CDB13-368A-4A7F-8013-01C55F031625}" dt="2024-02-27T23:00:34.135" v="377" actId="1038"/>
            <ac:picMkLst>
              <pc:docMk/>
              <pc:sldMasterMk cId="3823456739" sldId="2147483648"/>
              <pc:sldLayoutMk cId="1171383612" sldId="2147483651"/>
              <ac:picMk id="3" creationId="{29987976-9597-F9B6-F06B-F6D6882BE048}"/>
            </ac:picMkLst>
          </pc:picChg>
        </pc:sldLayoutChg>
      </pc:sldMasterChg>
      <pc:sldMasterChg chg="del delSldLayout">
        <pc:chgData name="Andy McGowan" userId="66ce25af-cea7-4d90-b91a-2618bffe1ca3" providerId="ADAL" clId="{B23CDB13-368A-4A7F-8013-01C55F031625}" dt="2024-02-28T00:20:57.009" v="3739" actId="47"/>
        <pc:sldMasterMkLst>
          <pc:docMk/>
          <pc:sldMasterMk cId="119465161" sldId="2147483685"/>
        </pc:sldMasterMkLst>
        <pc:sldLayoutChg chg="del">
          <pc:chgData name="Andy McGowan" userId="66ce25af-cea7-4d90-b91a-2618bffe1ca3" providerId="ADAL" clId="{B23CDB13-368A-4A7F-8013-01C55F031625}" dt="2024-02-28T00:20:57.009" v="3739" actId="47"/>
          <pc:sldLayoutMkLst>
            <pc:docMk/>
            <pc:sldMasterMk cId="119465161" sldId="2147483685"/>
            <pc:sldLayoutMk cId="3840223286" sldId="2147483686"/>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1918374594" sldId="2147483687"/>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687059810" sldId="2147483688"/>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2215425336" sldId="2147483689"/>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423342597" sldId="2147483690"/>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159234109" sldId="2147483691"/>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2157373222" sldId="2147483692"/>
          </pc:sldLayoutMkLst>
        </pc:sldLayoutChg>
        <pc:sldLayoutChg chg="del">
          <pc:chgData name="Andy McGowan" userId="66ce25af-cea7-4d90-b91a-2618bffe1ca3" providerId="ADAL" clId="{B23CDB13-368A-4A7F-8013-01C55F031625}" dt="2024-02-28T00:20:57.009" v="3739" actId="47"/>
          <pc:sldLayoutMkLst>
            <pc:docMk/>
            <pc:sldMasterMk cId="119465161" sldId="2147483685"/>
            <pc:sldLayoutMk cId="432336102" sldId="2147483693"/>
          </pc:sldLayoutMkLst>
        </pc:sldLayoutChg>
      </pc:sldMasterChg>
      <pc:sldMasterChg chg="del delSldLayout">
        <pc:chgData name="Andy McGowan" userId="66ce25af-cea7-4d90-b91a-2618bffe1ca3" providerId="ADAL" clId="{B23CDB13-368A-4A7F-8013-01C55F031625}" dt="2024-02-28T00:20:56.178" v="3738" actId="47"/>
        <pc:sldMasterMkLst>
          <pc:docMk/>
          <pc:sldMasterMk cId="10029111" sldId="2147483694"/>
        </pc:sldMasterMkLst>
        <pc:sldLayoutChg chg="del">
          <pc:chgData name="Andy McGowan" userId="66ce25af-cea7-4d90-b91a-2618bffe1ca3" providerId="ADAL" clId="{B23CDB13-368A-4A7F-8013-01C55F031625}" dt="2024-02-28T00:20:56.178" v="3738" actId="47"/>
          <pc:sldLayoutMkLst>
            <pc:docMk/>
            <pc:sldMasterMk cId="10029111" sldId="2147483694"/>
            <pc:sldLayoutMk cId="2393975977" sldId="2147483695"/>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4044344149" sldId="2147483696"/>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2958898706" sldId="2147483697"/>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2355487186" sldId="2147483698"/>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211291190" sldId="2147483699"/>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2703016146" sldId="2147483700"/>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3649511499" sldId="2147483701"/>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3996501977" sldId="2147483702"/>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4261386929" sldId="2147483703"/>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3955325704" sldId="2147483704"/>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1840331316" sldId="2147483705"/>
          </pc:sldLayoutMkLst>
        </pc:sldLayoutChg>
        <pc:sldLayoutChg chg="del">
          <pc:chgData name="Andy McGowan" userId="66ce25af-cea7-4d90-b91a-2618bffe1ca3" providerId="ADAL" clId="{B23CDB13-368A-4A7F-8013-01C55F031625}" dt="2024-02-28T00:20:56.178" v="3738" actId="47"/>
          <pc:sldLayoutMkLst>
            <pc:docMk/>
            <pc:sldMasterMk cId="10029111" sldId="2147483694"/>
            <pc:sldLayoutMk cId="3469487880"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29D19-A41B-4165-AB10-1231DEC001BB}"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6ED2D-B3F6-41C2-AF26-BD07522D9A05}" type="slidenum">
              <a:rPr lang="en-GB" smtClean="0"/>
              <a:t>‹#›</a:t>
            </a:fld>
            <a:endParaRPr lang="en-GB"/>
          </a:p>
        </p:txBody>
      </p:sp>
    </p:spTree>
    <p:extLst>
      <p:ext uri="{BB962C8B-B14F-4D97-AF65-F5344CB8AC3E}">
        <p14:creationId xmlns:p14="http://schemas.microsoft.com/office/powerpoint/2010/main" val="130560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6EBF6-E2E4-4DE7-B661-A89CB39381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12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6EBF6-E2E4-4DE7-B661-A89CB39381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08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6EBF6-E2E4-4DE7-B661-A89CB39381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09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6EBF6-E2E4-4DE7-B661-A89CB39381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49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6EBF6-E2E4-4DE7-B661-A89CB39381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29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C24552-7E0A-4AEA-9DC3-E9DB82BB321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1618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C24552-7E0A-4AEA-9DC3-E9DB82BB321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5557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C24552-7E0A-4AEA-9DC3-E9DB82BB321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2258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E63CEA-74CC-49EB-99D6-A0F4E68EF96B}"/>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itle 8">
            <a:extLst>
              <a:ext uri="{FF2B5EF4-FFF2-40B4-BE49-F238E27FC236}">
                <a16:creationId xmlns:a16="http://schemas.microsoft.com/office/drawing/2014/main" id="{07A884BD-CC9A-42BD-AA69-E3D753CD043A}"/>
              </a:ext>
            </a:extLst>
          </p:cNvPr>
          <p:cNvSpPr>
            <a:spLocks noGrp="1"/>
          </p:cNvSpPr>
          <p:nvPr>
            <p:ph type="title" hasCustomPrompt="1"/>
          </p:nvPr>
        </p:nvSpPr>
        <p:spPr>
          <a:xfrm>
            <a:off x="423863" y="3429000"/>
            <a:ext cx="10515600" cy="867343"/>
          </a:xfrm>
          <a:prstGeom prst="rect">
            <a:avLst/>
          </a:prstGeom>
        </p:spPr>
        <p:txBody>
          <a:bodyPr/>
          <a:lstStyle>
            <a:lvl1pPr>
              <a:defRPr/>
            </a:lvl1pPr>
          </a:lstStyle>
          <a:p>
            <a:r>
              <a:rPr lang="en-US" dirty="0"/>
              <a:t>Presentation title</a:t>
            </a:r>
            <a:endParaRPr lang="en-GB" dirty="0"/>
          </a:p>
        </p:txBody>
      </p:sp>
      <p:sp>
        <p:nvSpPr>
          <p:cNvPr id="11" name="Text Placeholder 10">
            <a:extLst>
              <a:ext uri="{FF2B5EF4-FFF2-40B4-BE49-F238E27FC236}">
                <a16:creationId xmlns:a16="http://schemas.microsoft.com/office/drawing/2014/main" id="{96A4E2BC-7279-48CD-8A51-7ECE8A0F2B86}"/>
              </a:ext>
            </a:extLst>
          </p:cNvPr>
          <p:cNvSpPr>
            <a:spLocks noGrp="1"/>
          </p:cNvSpPr>
          <p:nvPr>
            <p:ph type="body" sz="quarter" idx="10" hasCustomPrompt="1"/>
          </p:nvPr>
        </p:nvSpPr>
        <p:spPr>
          <a:xfrm>
            <a:off x="423863" y="4367384"/>
            <a:ext cx="7073900" cy="626608"/>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Name of presenter, job title</a:t>
            </a:r>
          </a:p>
        </p:txBody>
      </p:sp>
      <p:sp>
        <p:nvSpPr>
          <p:cNvPr id="12" name="TextBox 6">
            <a:extLst>
              <a:ext uri="{FF2B5EF4-FFF2-40B4-BE49-F238E27FC236}">
                <a16:creationId xmlns:a16="http://schemas.microsoft.com/office/drawing/2014/main" id="{277834ED-32F8-4455-B092-B43015BF64F9}"/>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3" name="Picture 12" descr="A picture containing drawing&#10;&#10;Description automatically generated">
            <a:extLst>
              <a:ext uri="{FF2B5EF4-FFF2-40B4-BE49-F238E27FC236}">
                <a16:creationId xmlns:a16="http://schemas.microsoft.com/office/drawing/2014/main" id="{905BDD6F-6415-4DF4-B6D4-17A8025E0B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14" name="TextBox 6">
            <a:extLst>
              <a:ext uri="{FF2B5EF4-FFF2-40B4-BE49-F238E27FC236}">
                <a16:creationId xmlns:a16="http://schemas.microsoft.com/office/drawing/2014/main" id="{DF233D98-7AA6-48BD-A585-2C9A39FBD3DC}"/>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5" name="Picture 14" descr="A picture containing drawing&#10;&#10;Description automatically generated">
            <a:extLst>
              <a:ext uri="{FF2B5EF4-FFF2-40B4-BE49-F238E27FC236}">
                <a16:creationId xmlns:a16="http://schemas.microsoft.com/office/drawing/2014/main" id="{2B2CD21B-AA6E-4279-9EF1-5AAD90E9DC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6" name="TextBox 6">
            <a:extLst>
              <a:ext uri="{FF2B5EF4-FFF2-40B4-BE49-F238E27FC236}">
                <a16:creationId xmlns:a16="http://schemas.microsoft.com/office/drawing/2014/main" id="{1AA333E1-5BEC-4CDA-9E02-DA70889CB002}"/>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7" name="Picture 16" descr="A picture containing ax, bird&#10;&#10;Description automatically generated">
            <a:extLst>
              <a:ext uri="{FF2B5EF4-FFF2-40B4-BE49-F238E27FC236}">
                <a16:creationId xmlns:a16="http://schemas.microsoft.com/office/drawing/2014/main" id="{4AC8D599-86C1-435C-B60B-91A985333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9" name="Text Placeholder 18">
            <a:extLst>
              <a:ext uri="{FF2B5EF4-FFF2-40B4-BE49-F238E27FC236}">
                <a16:creationId xmlns:a16="http://schemas.microsoft.com/office/drawing/2014/main" id="{FB506257-9E5A-4925-A4BA-3C3DDF922330}"/>
              </a:ext>
            </a:extLst>
          </p:cNvPr>
          <p:cNvSpPr>
            <a:spLocks noGrp="1"/>
          </p:cNvSpPr>
          <p:nvPr>
            <p:ph type="body" sz="quarter" idx="11" hasCustomPrompt="1"/>
          </p:nvPr>
        </p:nvSpPr>
        <p:spPr>
          <a:xfrm>
            <a:off x="423863" y="5022489"/>
            <a:ext cx="5207000" cy="829377"/>
          </a:xfrm>
          <a:prstGeom prst="rect">
            <a:avLst/>
          </a:prstGeom>
        </p:spPr>
        <p:txBody>
          <a:bodyPr/>
          <a:lstStyle>
            <a:lvl1pPr marL="0" indent="0">
              <a:buNone/>
              <a:defRPr sz="2000" i="1">
                <a:solidFill>
                  <a:schemeClr val="bg1"/>
                </a:solidFill>
                <a:latin typeface="Rubik Medium" panose="00000600000000000000" pitchFamily="2" charset="-79"/>
                <a:cs typeface="Rubik Medium" panose="00000600000000000000" pitchFamily="2" charset="-79"/>
              </a:defRPr>
            </a:lvl1pPr>
          </a:lstStyle>
          <a:p>
            <a:pPr lvl="0"/>
            <a:r>
              <a:rPr lang="en-GB" dirty="0"/>
              <a:t>Presentation hashtag</a:t>
            </a:r>
          </a:p>
          <a:p>
            <a:pPr lvl="0"/>
            <a:r>
              <a:rPr lang="en-GB" dirty="0"/>
              <a:t>Twitter handle</a:t>
            </a:r>
          </a:p>
        </p:txBody>
      </p:sp>
      <p:sp>
        <p:nvSpPr>
          <p:cNvPr id="21" name="TextBox 7">
            <a:extLst>
              <a:ext uri="{FF2B5EF4-FFF2-40B4-BE49-F238E27FC236}">
                <a16:creationId xmlns:a16="http://schemas.microsoft.com/office/drawing/2014/main" id="{4905BE84-5486-48CB-8FEA-30673D2A55EB}"/>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22" name="TextBox 8">
            <a:extLst>
              <a:ext uri="{FF2B5EF4-FFF2-40B4-BE49-F238E27FC236}">
                <a16:creationId xmlns:a16="http://schemas.microsoft.com/office/drawing/2014/main" id="{35A51C5C-02A9-4041-96BE-A0ACBB74918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www.carers.org/nowrongdoors</a:t>
            </a:r>
          </a:p>
        </p:txBody>
      </p:sp>
      <p:pic>
        <p:nvPicPr>
          <p:cNvPr id="23" name="Picture 9">
            <a:extLst>
              <a:ext uri="{FF2B5EF4-FFF2-40B4-BE49-F238E27FC236}">
                <a16:creationId xmlns:a16="http://schemas.microsoft.com/office/drawing/2014/main" id="{6C88FCAE-BBD7-4A07-96D5-BD5DB85B13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A1D801D4-06C9-4B69-8C0B-B1E7FE1F04DF}"/>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7" name="TextBox 8">
            <a:extLst>
              <a:ext uri="{FF2B5EF4-FFF2-40B4-BE49-F238E27FC236}">
                <a16:creationId xmlns:a16="http://schemas.microsoft.com/office/drawing/2014/main" id="{8352510C-6E9B-4494-8B78-9C2C0864FC8C}"/>
              </a:ext>
            </a:extLst>
          </p:cNvPr>
          <p:cNvSpPr txBox="1">
            <a:spLocks noChangeArrowheads="1"/>
          </p:cNvSpPr>
          <p:nvPr userDrawn="1"/>
        </p:nvSpPr>
        <p:spPr bwMode="auto">
          <a:xfrm>
            <a:off x="-2779349" y="6301014"/>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8" name="Picture 2" descr="A picture containing plate&#10;&#10;Description automatically generated">
            <a:extLst>
              <a:ext uri="{FF2B5EF4-FFF2-40B4-BE49-F238E27FC236}">
                <a16:creationId xmlns:a16="http://schemas.microsoft.com/office/drawing/2014/main" id="{841FC968-5DDC-4EF3-BF88-204005F505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a:extLst>
              <a:ext uri="{FF2B5EF4-FFF2-40B4-BE49-F238E27FC236}">
                <a16:creationId xmlns:a16="http://schemas.microsoft.com/office/drawing/2014/main" id="{2369130F-B630-4BA3-95B3-02C279B03442}"/>
              </a:ext>
            </a:extLst>
          </p:cNvPr>
          <p:cNvSpPr>
            <a:spLocks noGrp="1"/>
          </p:cNvSpPr>
          <p:nvPr>
            <p:ph type="pic" sz="quarter" idx="10"/>
          </p:nvPr>
        </p:nvSpPr>
        <p:spPr>
          <a:xfrm>
            <a:off x="5786438" y="0"/>
            <a:ext cx="6405562" cy="6858000"/>
          </a:xfrm>
          <a:prstGeom prst="rect">
            <a:avLst/>
          </a:prstGeom>
        </p:spPr>
        <p:txBody>
          <a:bodyPr/>
          <a:lstStyle>
            <a:lvl1pPr marL="0" indent="0">
              <a:buNone/>
              <a:defRPr>
                <a:solidFill>
                  <a:srgbClr val="152F4E"/>
                </a:solidFill>
                <a:latin typeface="Rubik Medium" panose="00000600000000000000" pitchFamily="2" charset="-79"/>
                <a:cs typeface="Rubik Medium" panose="00000600000000000000" pitchFamily="2" charset="-79"/>
              </a:defRPr>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1C0A5736-AA19-4095-B0C7-37EB91D65A7B}"/>
              </a:ext>
            </a:extLst>
          </p:cNvPr>
          <p:cNvSpPr>
            <a:spLocks noGrp="1"/>
          </p:cNvSpPr>
          <p:nvPr>
            <p:ph type="body" sz="quarter" idx="11"/>
          </p:nvPr>
        </p:nvSpPr>
        <p:spPr>
          <a:xfrm>
            <a:off x="401638" y="1609725"/>
            <a:ext cx="4816475" cy="4408488"/>
          </a:xfrm>
          <a:prstGeom prst="rect">
            <a:avLst/>
          </a:prstGeom>
        </p:spPr>
        <p:txBody>
          <a:bodyPr/>
          <a:lstStyle>
            <a:lvl1pPr marL="0" indent="0">
              <a:buNone/>
              <a:defRPr sz="2400">
                <a:solidFill>
                  <a:srgbClr val="152F4E"/>
                </a:solidFill>
                <a:latin typeface="Rubik Medium" panose="00000600000000000000" pitchFamily="2" charset="-79"/>
                <a:cs typeface="Rubik Medium" panose="00000600000000000000" pitchFamily="2" charset="-79"/>
              </a:defRPr>
            </a:lvl1pPr>
          </a:lstStyle>
          <a:p>
            <a:pPr lvl="0"/>
            <a:r>
              <a:rPr lang="en-US"/>
              <a:t>Click to edit Master text styles</a:t>
            </a:r>
          </a:p>
        </p:txBody>
      </p:sp>
    </p:spTree>
    <p:extLst>
      <p:ext uri="{BB962C8B-B14F-4D97-AF65-F5344CB8AC3E}">
        <p14:creationId xmlns:p14="http://schemas.microsoft.com/office/powerpoint/2010/main" val="299127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2">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28EB6D3F-53ED-4DD0-A1F9-CEFE06B7D010}"/>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8" name="TextBox 8">
            <a:extLst>
              <a:ext uri="{FF2B5EF4-FFF2-40B4-BE49-F238E27FC236}">
                <a16:creationId xmlns:a16="http://schemas.microsoft.com/office/drawing/2014/main" id="{F682B30C-AA34-4D62-9433-5CE3212DEA52}"/>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9" name="Picture 2" descr="A picture containing plate&#10;&#10;Description automatically generated">
            <a:extLst>
              <a:ext uri="{FF2B5EF4-FFF2-40B4-BE49-F238E27FC236}">
                <a16:creationId xmlns:a16="http://schemas.microsoft.com/office/drawing/2014/main" id="{8D2AE08D-D19E-4522-BA07-4EC5B4E2B4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a:extLst>
              <a:ext uri="{FF2B5EF4-FFF2-40B4-BE49-F238E27FC236}">
                <a16:creationId xmlns:a16="http://schemas.microsoft.com/office/drawing/2014/main" id="{3314EE7D-BF65-4A65-A4FA-4820555C80EE}"/>
              </a:ext>
            </a:extLst>
          </p:cNvPr>
          <p:cNvSpPr>
            <a:spLocks noGrp="1"/>
          </p:cNvSpPr>
          <p:nvPr>
            <p:ph type="pic" sz="quarter" idx="10" hasCustomPrompt="1"/>
          </p:nvPr>
        </p:nvSpPr>
        <p:spPr>
          <a:xfrm>
            <a:off x="723901" y="1746912"/>
            <a:ext cx="10726572" cy="4244455"/>
          </a:xfrm>
          <a:prstGeom prst="rect">
            <a:avLst/>
          </a:prstGeom>
        </p:spPr>
        <p:txBody>
          <a:bodyPr/>
          <a:lstStyle>
            <a:lvl1pPr marL="0" indent="0">
              <a:buNone/>
              <a:defRPr>
                <a:solidFill>
                  <a:srgbClr val="152F4E"/>
                </a:solidFill>
                <a:latin typeface="Rubik Medium" panose="00000600000000000000" pitchFamily="2" charset="-79"/>
                <a:cs typeface="Rubik Medium" panose="00000600000000000000" pitchFamily="2" charset="-79"/>
              </a:defRPr>
            </a:lvl1pPr>
          </a:lstStyle>
          <a:p>
            <a:r>
              <a:rPr lang="en-GB" dirty="0"/>
              <a:t>Click icon to add a photo</a:t>
            </a:r>
          </a:p>
        </p:txBody>
      </p:sp>
    </p:spTree>
    <p:extLst>
      <p:ext uri="{BB962C8B-B14F-4D97-AF65-F5344CB8AC3E}">
        <p14:creationId xmlns:p14="http://schemas.microsoft.com/office/powerpoint/2010/main" val="49410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D2FFDD34-55A0-4E63-B57D-C6F84BC67376}"/>
              </a:ext>
            </a:extLst>
          </p:cNvPr>
          <p:cNvSpPr>
            <a:spLocks noGrp="1"/>
          </p:cNvSpPr>
          <p:nvPr>
            <p:ph type="media" sz="quarter" idx="10" hasCustomPrompt="1"/>
          </p:nvPr>
        </p:nvSpPr>
        <p:spPr>
          <a:xfrm>
            <a:off x="846445" y="1731963"/>
            <a:ext cx="10508492" cy="4109279"/>
          </a:xfrm>
          <a:prstGeom prst="rect">
            <a:avLst/>
          </a:prstGeom>
        </p:spPr>
        <p:txBody>
          <a:bodyPr/>
          <a:lstStyle>
            <a:lvl1pPr marL="0" indent="0">
              <a:buNone/>
              <a:defRPr lang="en-GB" dirty="0">
                <a:solidFill>
                  <a:srgbClr val="152F4E"/>
                </a:solidFill>
                <a:latin typeface="Rubik Medium" panose="00000600000000000000" pitchFamily="2" charset="-79"/>
                <a:cs typeface="Rubik Medium" panose="00000600000000000000" pitchFamily="2" charset="-79"/>
              </a:defRPr>
            </a:lvl1pPr>
          </a:lstStyle>
          <a:p>
            <a:r>
              <a:rPr lang="en-GB" dirty="0"/>
              <a:t>Click icon to add video</a:t>
            </a:r>
          </a:p>
        </p:txBody>
      </p:sp>
      <p:sp>
        <p:nvSpPr>
          <p:cNvPr id="9" name="TextBox 7">
            <a:extLst>
              <a:ext uri="{FF2B5EF4-FFF2-40B4-BE49-F238E27FC236}">
                <a16:creationId xmlns:a16="http://schemas.microsoft.com/office/drawing/2014/main" id="{9D4720E1-5FE5-4938-AA85-7F79C3EBDCE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10" name="TextBox 8">
            <a:extLst>
              <a:ext uri="{FF2B5EF4-FFF2-40B4-BE49-F238E27FC236}">
                <a16:creationId xmlns:a16="http://schemas.microsoft.com/office/drawing/2014/main" id="{E65106C6-87E8-4E07-8B8F-63B84A90550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11" name="Picture 2" descr="A picture containing plate&#10;&#10;Description automatically generated">
            <a:extLst>
              <a:ext uri="{FF2B5EF4-FFF2-40B4-BE49-F238E27FC236}">
                <a16:creationId xmlns:a16="http://schemas.microsoft.com/office/drawing/2014/main" id="{95CF9BB7-B98C-4B7B-BB26-11FA393CA5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51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EC7B2-F472-4E0A-8ADD-EB376ED174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720940"/>
            <a:ext cx="1888936" cy="816207"/>
          </a:xfrm>
          <a:prstGeom prst="rect">
            <a:avLst/>
          </a:prstGeom>
        </p:spPr>
      </p:pic>
      <p:pic>
        <p:nvPicPr>
          <p:cNvPr id="20" name="Picture 19" descr="Icon&#10;&#10;Description automatically generated">
            <a:extLst>
              <a:ext uri="{FF2B5EF4-FFF2-40B4-BE49-F238E27FC236}">
                <a16:creationId xmlns:a16="http://schemas.microsoft.com/office/drawing/2014/main" id="{AAF80268-0C48-4898-B778-E38B22280A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182" y="3206086"/>
            <a:ext cx="2632103" cy="2632103"/>
          </a:xfrm>
          <a:prstGeom prst="rect">
            <a:avLst/>
          </a:prstGeom>
        </p:spPr>
      </p:pic>
      <p:sp>
        <p:nvSpPr>
          <p:cNvPr id="21" name="Picture Placeholder 20">
            <a:extLst>
              <a:ext uri="{FF2B5EF4-FFF2-40B4-BE49-F238E27FC236}">
                <a16:creationId xmlns:a16="http://schemas.microsoft.com/office/drawing/2014/main" id="{AE3AB5D7-1864-4E70-9BEB-54371C07EFD4}"/>
              </a:ext>
            </a:extLst>
          </p:cNvPr>
          <p:cNvSpPr>
            <a:spLocks noGrp="1"/>
          </p:cNvSpPr>
          <p:nvPr>
            <p:ph type="pic" sz="quarter" idx="10"/>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solidFill>
            <a:srgbClr val="BDCF3C">
              <a:alpha val="70000"/>
            </a:srgbClr>
          </a:solidFill>
        </p:spPr>
        <p:txBody>
          <a:bodyPr wrap="square">
            <a:noAutofit/>
          </a:bodyPr>
          <a:lstStyle/>
          <a:p>
            <a:endParaRPr lang="en-GB" dirty="0"/>
          </a:p>
        </p:txBody>
      </p:sp>
      <p:sp>
        <p:nvSpPr>
          <p:cNvPr id="24" name="Title 1">
            <a:extLst>
              <a:ext uri="{FF2B5EF4-FFF2-40B4-BE49-F238E27FC236}">
                <a16:creationId xmlns:a16="http://schemas.microsoft.com/office/drawing/2014/main" id="{F39E117E-DEE0-408F-A36C-FE5263398FEE}"/>
              </a:ext>
            </a:extLst>
          </p:cNvPr>
          <p:cNvSpPr>
            <a:spLocks noGrp="1"/>
          </p:cNvSpPr>
          <p:nvPr>
            <p:ph type="ctrTitle" hasCustomPrompt="1"/>
          </p:nvPr>
        </p:nvSpPr>
        <p:spPr>
          <a:xfrm>
            <a:off x="838200" y="2791970"/>
            <a:ext cx="6126804" cy="1916218"/>
          </a:xfrm>
        </p:spPr>
        <p:txBody>
          <a:bodyPr anchor="b"/>
          <a:lstStyle>
            <a:lvl1pPr algn="l">
              <a:lnSpc>
                <a:spcPct val="100000"/>
              </a:lnSpc>
              <a:defRPr sz="6000"/>
            </a:lvl1pPr>
          </a:lstStyle>
          <a:p>
            <a:r>
              <a:rPr lang="en-US" dirty="0"/>
              <a:t>Add title</a:t>
            </a:r>
          </a:p>
        </p:txBody>
      </p:sp>
    </p:spTree>
    <p:extLst>
      <p:ext uri="{BB962C8B-B14F-4D97-AF65-F5344CB8AC3E}">
        <p14:creationId xmlns:p14="http://schemas.microsoft.com/office/powerpoint/2010/main" val="76297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olding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EC7B2-F472-4E0A-8ADD-EB376ED174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720940"/>
            <a:ext cx="1888936" cy="816207"/>
          </a:xfrm>
          <a:prstGeom prst="rect">
            <a:avLst/>
          </a:prstGeom>
        </p:spPr>
      </p:pic>
      <p:pic>
        <p:nvPicPr>
          <p:cNvPr id="20" name="Picture 19" descr="Icon&#10;&#10;Description automatically generated">
            <a:extLst>
              <a:ext uri="{FF2B5EF4-FFF2-40B4-BE49-F238E27FC236}">
                <a16:creationId xmlns:a16="http://schemas.microsoft.com/office/drawing/2014/main" id="{AAF80268-0C48-4898-B778-E38B22280A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182" y="3206086"/>
            <a:ext cx="2632103" cy="2632103"/>
          </a:xfrm>
          <a:prstGeom prst="rect">
            <a:avLst/>
          </a:prstGeom>
        </p:spPr>
      </p:pic>
      <p:sp>
        <p:nvSpPr>
          <p:cNvPr id="21" name="Picture Placeholder 20">
            <a:extLst>
              <a:ext uri="{FF2B5EF4-FFF2-40B4-BE49-F238E27FC236}">
                <a16:creationId xmlns:a16="http://schemas.microsoft.com/office/drawing/2014/main" id="{AE3AB5D7-1864-4E70-9BEB-54371C07EFD4}"/>
              </a:ext>
            </a:extLst>
          </p:cNvPr>
          <p:cNvSpPr>
            <a:spLocks noGrp="1"/>
          </p:cNvSpPr>
          <p:nvPr>
            <p:ph type="pic" sz="quarter" idx="10"/>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solidFill>
            <a:srgbClr val="BDCF3C">
              <a:alpha val="70000"/>
            </a:srgbClr>
          </a:solidFill>
        </p:spPr>
        <p:txBody>
          <a:bodyPr wrap="square">
            <a:noAutofit/>
          </a:bodyPr>
          <a:lstStyle/>
          <a:p>
            <a:endParaRPr lang="en-GB"/>
          </a:p>
        </p:txBody>
      </p:sp>
      <p:sp>
        <p:nvSpPr>
          <p:cNvPr id="24" name="Title 1">
            <a:extLst>
              <a:ext uri="{FF2B5EF4-FFF2-40B4-BE49-F238E27FC236}">
                <a16:creationId xmlns:a16="http://schemas.microsoft.com/office/drawing/2014/main" id="{F39E117E-DEE0-408F-A36C-FE5263398FEE}"/>
              </a:ext>
            </a:extLst>
          </p:cNvPr>
          <p:cNvSpPr>
            <a:spLocks noGrp="1"/>
          </p:cNvSpPr>
          <p:nvPr>
            <p:ph type="ctrTitle" hasCustomPrompt="1"/>
          </p:nvPr>
        </p:nvSpPr>
        <p:spPr>
          <a:xfrm>
            <a:off x="838200" y="2791970"/>
            <a:ext cx="6126804" cy="1916218"/>
          </a:xfrm>
        </p:spPr>
        <p:txBody>
          <a:bodyPr anchor="b"/>
          <a:lstStyle>
            <a:lvl1pPr algn="l">
              <a:lnSpc>
                <a:spcPct val="100000"/>
              </a:lnSpc>
              <a:defRPr sz="6000"/>
            </a:lvl1pPr>
          </a:lstStyle>
          <a:p>
            <a:r>
              <a:rPr lang="en-US" dirty="0"/>
              <a:t>Add title</a:t>
            </a:r>
          </a:p>
        </p:txBody>
      </p:sp>
    </p:spTree>
    <p:extLst>
      <p:ext uri="{BB962C8B-B14F-4D97-AF65-F5344CB8AC3E}">
        <p14:creationId xmlns:p14="http://schemas.microsoft.com/office/powerpoint/2010/main" val="17995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C7D62E-40E1-4517-9D38-18B5358650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720940"/>
            <a:ext cx="1888936" cy="816207"/>
          </a:xfrm>
          <a:prstGeom prst="rect">
            <a:avLst/>
          </a:prstGeom>
        </p:spPr>
      </p:pic>
      <p:sp>
        <p:nvSpPr>
          <p:cNvPr id="13" name="Title 1">
            <a:extLst>
              <a:ext uri="{FF2B5EF4-FFF2-40B4-BE49-F238E27FC236}">
                <a16:creationId xmlns:a16="http://schemas.microsoft.com/office/drawing/2014/main" id="{593F8A6D-22A2-4889-9683-843694EFA1F5}"/>
              </a:ext>
            </a:extLst>
          </p:cNvPr>
          <p:cNvSpPr>
            <a:spLocks noGrp="1"/>
          </p:cNvSpPr>
          <p:nvPr>
            <p:ph type="ctrTitle" hasCustomPrompt="1"/>
          </p:nvPr>
        </p:nvSpPr>
        <p:spPr>
          <a:xfrm>
            <a:off x="838200" y="2791970"/>
            <a:ext cx="10456524" cy="1203418"/>
          </a:xfrm>
        </p:spPr>
        <p:txBody>
          <a:bodyPr anchor="b"/>
          <a:lstStyle>
            <a:lvl1pPr algn="l">
              <a:lnSpc>
                <a:spcPct val="100000"/>
              </a:lnSpc>
              <a:defRPr sz="6000"/>
            </a:lvl1pPr>
          </a:lstStyle>
          <a:p>
            <a:r>
              <a:rPr lang="en-US" dirty="0"/>
              <a:t>Add title</a:t>
            </a:r>
          </a:p>
        </p:txBody>
      </p:sp>
      <p:sp>
        <p:nvSpPr>
          <p:cNvPr id="14" name="Text Placeholder 3">
            <a:extLst>
              <a:ext uri="{FF2B5EF4-FFF2-40B4-BE49-F238E27FC236}">
                <a16:creationId xmlns:a16="http://schemas.microsoft.com/office/drawing/2014/main" id="{9EFD9DD5-C98E-4F6E-BC0B-5667FA18F2E2}"/>
              </a:ext>
            </a:extLst>
          </p:cNvPr>
          <p:cNvSpPr>
            <a:spLocks noGrp="1"/>
          </p:cNvSpPr>
          <p:nvPr>
            <p:ph type="body" sz="quarter" idx="10"/>
          </p:nvPr>
        </p:nvSpPr>
        <p:spPr>
          <a:xfrm>
            <a:off x="838200" y="4066030"/>
            <a:ext cx="10515600" cy="1673289"/>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spTree>
    <p:extLst>
      <p:ext uri="{BB962C8B-B14F-4D97-AF65-F5344CB8AC3E}">
        <p14:creationId xmlns:p14="http://schemas.microsoft.com/office/powerpoint/2010/main" val="183606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10515600" cy="3082728"/>
          </a:xfrm>
        </p:spPr>
        <p:txBody>
          <a:bodyPr/>
          <a:lstStyle>
            <a:lvl1pPr>
              <a:buClr>
                <a:srgbClr val="BDCF3C"/>
              </a:buClr>
              <a:defRPr sz="2400"/>
            </a:lvl1pPr>
            <a:lvl2pPr>
              <a:buClr>
                <a:srgbClr val="BDCF3C"/>
              </a:buClr>
              <a:defRPr sz="2200"/>
            </a:lvl2pPr>
            <a:lvl3pPr>
              <a:buClr>
                <a:srgbClr val="BDCF3C"/>
              </a:buClr>
              <a:defRPr/>
            </a:lvl3pPr>
            <a:lvl4pPr marL="1371600" indent="0">
              <a:buClr>
                <a:srgbClr val="BDCF3C"/>
              </a:buClr>
              <a:buNone/>
              <a:defRPr/>
            </a:lvl4pPr>
            <a:lvl5pPr>
              <a:buClr>
                <a:srgbClr val="BDCF3C"/>
              </a:buClr>
              <a:defRPr/>
            </a:lvl5pPr>
          </a:lstStyle>
          <a:p>
            <a:pPr lvl="0"/>
            <a:r>
              <a:rPr lang="en-US" dirty="0"/>
              <a:t>Click to edit Master text styles</a:t>
            </a:r>
          </a:p>
          <a:p>
            <a:pPr lvl="1"/>
            <a:r>
              <a:rPr lang="en-US" dirty="0"/>
              <a:t>Second level</a:t>
            </a:r>
          </a:p>
          <a:p>
            <a:pPr lvl="2"/>
            <a:r>
              <a:rPr lang="en-US" dirty="0"/>
              <a:t>Third level</a:t>
            </a:r>
          </a:p>
          <a:p>
            <a:pPr lvl="3"/>
            <a:endParaRPr lang="en-GB" dirty="0"/>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Tree>
    <p:extLst>
      <p:ext uri="{BB962C8B-B14F-4D97-AF65-F5344CB8AC3E}">
        <p14:creationId xmlns:p14="http://schemas.microsoft.com/office/powerpoint/2010/main" val="265731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199" y="1900238"/>
            <a:ext cx="6048983" cy="3082728"/>
          </a:xfrm>
        </p:spPr>
        <p:txBody>
          <a:bodyPr/>
          <a:lstStyle>
            <a:lvl1pPr>
              <a:buClr>
                <a:srgbClr val="BDCF3C"/>
              </a:buClr>
              <a:defRPr sz="2400"/>
            </a:lvl1pPr>
            <a:lvl2pPr>
              <a:buClr>
                <a:srgbClr val="BDCF3C"/>
              </a:buClr>
              <a:defRPr sz="2200"/>
            </a:lvl2pPr>
            <a:lvl3pPr>
              <a:buClr>
                <a:srgbClr val="BDCF3C"/>
              </a:buClr>
              <a:defRPr/>
            </a:lvl3pPr>
            <a:lvl4pPr marL="1371600" indent="0">
              <a:buClr>
                <a:srgbClr val="BDCF3C"/>
              </a:buClr>
              <a:buNone/>
              <a:defRPr/>
            </a:lvl4pPr>
            <a:lvl5pPr>
              <a:buClr>
                <a:srgbClr val="BDCF3C"/>
              </a:buClr>
              <a:defRPr/>
            </a:lvl5pPr>
          </a:lstStyle>
          <a:p>
            <a:pPr lvl="0"/>
            <a:r>
              <a:rPr lang="en-US" dirty="0"/>
              <a:t>Click to edit Master text styles</a:t>
            </a:r>
          </a:p>
          <a:p>
            <a:pPr lvl="1"/>
            <a:r>
              <a:rPr lang="en-US" dirty="0"/>
              <a:t>Second level</a:t>
            </a:r>
          </a:p>
          <a:p>
            <a:pPr lvl="2"/>
            <a:r>
              <a:rPr lang="en-US" dirty="0"/>
              <a:t>Third level</a:t>
            </a:r>
          </a:p>
          <a:p>
            <a:pPr lvl="3"/>
            <a:endParaRPr lang="en-GB" dirty="0"/>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
        <p:nvSpPr>
          <p:cNvPr id="9" name="Text Placeholder 6">
            <a:extLst>
              <a:ext uri="{FF2B5EF4-FFF2-40B4-BE49-F238E27FC236}">
                <a16:creationId xmlns:a16="http://schemas.microsoft.com/office/drawing/2014/main" id="{5F4DA4F8-7F5C-4C66-BE62-836E64AC1EF0}"/>
              </a:ext>
            </a:extLst>
          </p:cNvPr>
          <p:cNvSpPr>
            <a:spLocks noGrp="1"/>
          </p:cNvSpPr>
          <p:nvPr>
            <p:ph type="body" sz="quarter" idx="11" hasCustomPrompt="1"/>
          </p:nvPr>
        </p:nvSpPr>
        <p:spPr>
          <a:xfrm>
            <a:off x="7256463" y="1900238"/>
            <a:ext cx="4097337" cy="4092575"/>
          </a:xfrm>
        </p:spPr>
        <p:txBody>
          <a:bodyPr>
            <a:normAutofit/>
          </a:bodyPr>
          <a:lstStyle>
            <a:lvl1pPr marL="0" indent="0" algn="r">
              <a:lnSpc>
                <a:spcPct val="100000"/>
              </a:lnSpc>
              <a:buNone/>
              <a:defRPr sz="3800">
                <a:solidFill>
                  <a:srgbClr val="BDCF3C"/>
                </a:solidFill>
                <a:latin typeface="VAGRounded LT Bold" panose="02000803030000020004" pitchFamily="2" charset="0"/>
              </a:defRPr>
            </a:lvl1pPr>
            <a:lvl2pPr marL="457200" indent="0">
              <a:buNone/>
              <a:defRPr>
                <a:latin typeface="VAGRounded LT Bold" panose="02000803030000020004" pitchFamily="2" charset="0"/>
              </a:defRPr>
            </a:lvl2pPr>
            <a:lvl3pPr marL="914400" indent="0">
              <a:buNone/>
              <a:defRPr>
                <a:latin typeface="VAGRounded LT Bold" panose="02000803030000020004" pitchFamily="2" charset="0"/>
              </a:defRPr>
            </a:lvl3pPr>
            <a:lvl4pPr marL="1371600" indent="0">
              <a:buNone/>
              <a:defRPr>
                <a:latin typeface="VAGRounded LT Bold" panose="02000803030000020004" pitchFamily="2" charset="0"/>
              </a:defRPr>
            </a:lvl4pPr>
            <a:lvl5pPr marL="1828800" indent="0">
              <a:buNone/>
              <a:defRPr>
                <a:latin typeface="VAGRounded LT Bold" panose="02000803030000020004" pitchFamily="2" charset="0"/>
              </a:defRPr>
            </a:lvl5pPr>
          </a:lstStyle>
          <a:p>
            <a:pPr lvl="0"/>
            <a:r>
              <a:rPr lang="en-US" dirty="0"/>
              <a:t>“Use this space for a quote/ key statement that drives home a point.”</a:t>
            </a:r>
            <a:endParaRPr lang="en-GB" dirty="0"/>
          </a:p>
        </p:txBody>
      </p:sp>
    </p:spTree>
    <p:extLst>
      <p:ext uri="{BB962C8B-B14F-4D97-AF65-F5344CB8AC3E}">
        <p14:creationId xmlns:p14="http://schemas.microsoft.com/office/powerpoint/2010/main" val="2874301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10515600" cy="3082728"/>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Tree>
    <p:extLst>
      <p:ext uri="{BB962C8B-B14F-4D97-AF65-F5344CB8AC3E}">
        <p14:creationId xmlns:p14="http://schemas.microsoft.com/office/powerpoint/2010/main" val="1568761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tex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6087894" cy="3082728"/>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
        <p:nvSpPr>
          <p:cNvPr id="6" name="Text Placeholder 6">
            <a:extLst>
              <a:ext uri="{FF2B5EF4-FFF2-40B4-BE49-F238E27FC236}">
                <a16:creationId xmlns:a16="http://schemas.microsoft.com/office/drawing/2014/main" id="{29649651-9BCF-4DC4-BE0B-650693FF4C94}"/>
              </a:ext>
            </a:extLst>
          </p:cNvPr>
          <p:cNvSpPr>
            <a:spLocks noGrp="1"/>
          </p:cNvSpPr>
          <p:nvPr>
            <p:ph type="body" sz="quarter" idx="11" hasCustomPrompt="1"/>
          </p:nvPr>
        </p:nvSpPr>
        <p:spPr>
          <a:xfrm>
            <a:off x="7256463" y="1900238"/>
            <a:ext cx="4097337" cy="4092575"/>
          </a:xfrm>
        </p:spPr>
        <p:txBody>
          <a:bodyPr>
            <a:normAutofit/>
          </a:bodyPr>
          <a:lstStyle>
            <a:lvl1pPr marL="0" indent="0" algn="r">
              <a:lnSpc>
                <a:spcPct val="100000"/>
              </a:lnSpc>
              <a:buNone/>
              <a:defRPr sz="3800">
                <a:solidFill>
                  <a:srgbClr val="BDCF3C"/>
                </a:solidFill>
                <a:latin typeface="VAGRounded LT Bold" panose="02000803030000020004" pitchFamily="2" charset="0"/>
              </a:defRPr>
            </a:lvl1pPr>
            <a:lvl2pPr marL="457200" indent="0">
              <a:buNone/>
              <a:defRPr>
                <a:latin typeface="VAGRounded LT Bold" panose="02000803030000020004" pitchFamily="2" charset="0"/>
              </a:defRPr>
            </a:lvl2pPr>
            <a:lvl3pPr marL="914400" indent="0">
              <a:buNone/>
              <a:defRPr>
                <a:latin typeface="VAGRounded LT Bold" panose="02000803030000020004" pitchFamily="2" charset="0"/>
              </a:defRPr>
            </a:lvl3pPr>
            <a:lvl4pPr marL="1371600" indent="0">
              <a:buNone/>
              <a:defRPr>
                <a:latin typeface="VAGRounded LT Bold" panose="02000803030000020004" pitchFamily="2" charset="0"/>
              </a:defRPr>
            </a:lvl4pPr>
            <a:lvl5pPr marL="1828800" indent="0">
              <a:buNone/>
              <a:defRPr>
                <a:latin typeface="VAGRounded LT Bold" panose="02000803030000020004" pitchFamily="2" charset="0"/>
              </a:defRPr>
            </a:lvl5pPr>
          </a:lstStyle>
          <a:p>
            <a:pPr lvl="0"/>
            <a:r>
              <a:rPr lang="en-US" dirty="0"/>
              <a:t>“Use this space for a quote/ key statement that drives home a point.”</a:t>
            </a:r>
            <a:endParaRPr lang="en-GB" dirty="0"/>
          </a:p>
        </p:txBody>
      </p:sp>
    </p:spTree>
    <p:extLst>
      <p:ext uri="{BB962C8B-B14F-4D97-AF65-F5344CB8AC3E}">
        <p14:creationId xmlns:p14="http://schemas.microsoft.com/office/powerpoint/2010/main" val="278043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DDBD85-0214-4BCC-A38C-08EFDB34D34F}"/>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6" name="TextBox 6">
            <a:extLst>
              <a:ext uri="{FF2B5EF4-FFF2-40B4-BE49-F238E27FC236}">
                <a16:creationId xmlns:a16="http://schemas.microsoft.com/office/drawing/2014/main" id="{9DFA79A4-CA96-4ABF-A841-2460CF12AA47}"/>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7" name="Picture 6" descr="A picture containing drawing&#10;&#10;Description automatically generated">
            <a:extLst>
              <a:ext uri="{FF2B5EF4-FFF2-40B4-BE49-F238E27FC236}">
                <a16:creationId xmlns:a16="http://schemas.microsoft.com/office/drawing/2014/main" id="{A32627DF-4752-4772-8339-0B1EF5D34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8" name="TextBox 6">
            <a:extLst>
              <a:ext uri="{FF2B5EF4-FFF2-40B4-BE49-F238E27FC236}">
                <a16:creationId xmlns:a16="http://schemas.microsoft.com/office/drawing/2014/main" id="{A8AE84C1-A1BB-4D76-B07D-7A432799B4ED}"/>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9" name="Picture 8" descr="A picture containing drawing&#10;&#10;Description automatically generated">
            <a:extLst>
              <a:ext uri="{FF2B5EF4-FFF2-40B4-BE49-F238E27FC236}">
                <a16:creationId xmlns:a16="http://schemas.microsoft.com/office/drawing/2014/main" id="{E33282E2-8FF0-44BC-B8E7-7FF02E1DA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0" name="TextBox 6">
            <a:extLst>
              <a:ext uri="{FF2B5EF4-FFF2-40B4-BE49-F238E27FC236}">
                <a16:creationId xmlns:a16="http://schemas.microsoft.com/office/drawing/2014/main" id="{5177FFDE-58C9-4C1A-9B4F-2DC6E0661F6B}"/>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1" name="Picture 10" descr="A picture containing ax, bird&#10;&#10;Description automatically generated">
            <a:extLst>
              <a:ext uri="{FF2B5EF4-FFF2-40B4-BE49-F238E27FC236}">
                <a16:creationId xmlns:a16="http://schemas.microsoft.com/office/drawing/2014/main" id="{7B41C4EC-6F13-4FCA-9117-B9DFA2B49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2" name="TextBox 7">
            <a:extLst>
              <a:ext uri="{FF2B5EF4-FFF2-40B4-BE49-F238E27FC236}">
                <a16:creationId xmlns:a16="http://schemas.microsoft.com/office/drawing/2014/main" id="{BA535EF8-339E-4BE7-A8BF-614F6A291FF8}"/>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3" name="TextBox 8">
            <a:extLst>
              <a:ext uri="{FF2B5EF4-FFF2-40B4-BE49-F238E27FC236}">
                <a16:creationId xmlns:a16="http://schemas.microsoft.com/office/drawing/2014/main" id="{099E91A7-C79C-4456-B027-46710BE41E6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14" name="Picture 9">
            <a:extLst>
              <a:ext uri="{FF2B5EF4-FFF2-40B4-BE49-F238E27FC236}">
                <a16:creationId xmlns:a16="http://schemas.microsoft.com/office/drawing/2014/main" id="{B5F528BA-5AB5-466D-A8DA-18C9AA1257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a16="http://schemas.microsoft.com/office/drawing/2014/main" id="{1F50FA55-A958-428A-9C44-77BE0FCBEA55}"/>
              </a:ext>
            </a:extLst>
          </p:cNvPr>
          <p:cNvSpPr>
            <a:spLocks noGrp="1"/>
          </p:cNvSpPr>
          <p:nvPr>
            <p:ph type="title" hasCustomPrompt="1"/>
          </p:nvPr>
        </p:nvSpPr>
        <p:spPr>
          <a:xfrm>
            <a:off x="423863" y="3344374"/>
            <a:ext cx="10515600" cy="881935"/>
          </a:xfrm>
          <a:prstGeom prst="rect">
            <a:avLst/>
          </a:prstGeom>
        </p:spPr>
        <p:txBody>
          <a:bodyPr/>
          <a:lstStyle>
            <a:lvl1pPr>
              <a:defRPr/>
            </a:lvl1pPr>
          </a:lstStyle>
          <a:p>
            <a:r>
              <a:rPr lang="en-US" dirty="0"/>
              <a:t>Presentation title</a:t>
            </a:r>
            <a:endParaRPr lang="en-GB" dirty="0"/>
          </a:p>
        </p:txBody>
      </p:sp>
      <p:sp>
        <p:nvSpPr>
          <p:cNvPr id="17" name="Text Placeholder 16">
            <a:extLst>
              <a:ext uri="{FF2B5EF4-FFF2-40B4-BE49-F238E27FC236}">
                <a16:creationId xmlns:a16="http://schemas.microsoft.com/office/drawing/2014/main" id="{CE2F2323-FB7E-403E-BB29-264B8880E148}"/>
              </a:ext>
            </a:extLst>
          </p:cNvPr>
          <p:cNvSpPr>
            <a:spLocks noGrp="1"/>
          </p:cNvSpPr>
          <p:nvPr>
            <p:ph type="body" sz="quarter" idx="10" hasCustomPrompt="1"/>
          </p:nvPr>
        </p:nvSpPr>
        <p:spPr>
          <a:xfrm>
            <a:off x="423863" y="4312182"/>
            <a:ext cx="6211887" cy="677829"/>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Name of presenter, job title</a:t>
            </a:r>
          </a:p>
        </p:txBody>
      </p:sp>
      <p:sp>
        <p:nvSpPr>
          <p:cNvPr id="19" name="Text Placeholder 18">
            <a:extLst>
              <a:ext uri="{FF2B5EF4-FFF2-40B4-BE49-F238E27FC236}">
                <a16:creationId xmlns:a16="http://schemas.microsoft.com/office/drawing/2014/main" id="{24A109CB-8AA2-4E85-A5A8-E9E16A83233D}"/>
              </a:ext>
            </a:extLst>
          </p:cNvPr>
          <p:cNvSpPr>
            <a:spLocks noGrp="1"/>
          </p:cNvSpPr>
          <p:nvPr>
            <p:ph type="body" sz="quarter" idx="11" hasCustomPrompt="1"/>
          </p:nvPr>
        </p:nvSpPr>
        <p:spPr>
          <a:xfrm>
            <a:off x="423863" y="4990011"/>
            <a:ext cx="6381750" cy="881934"/>
          </a:xfrm>
          <a:prstGeom prst="rect">
            <a:avLst/>
          </a:prstGeom>
        </p:spPr>
        <p:txBody>
          <a:bodyPr/>
          <a:lstStyle>
            <a:lvl1pPr marL="0" indent="0">
              <a:buNone/>
              <a:defRPr sz="2000" i="1">
                <a:solidFill>
                  <a:schemeClr val="bg1"/>
                </a:solidFill>
                <a:latin typeface="Rubik Medium" panose="00000600000000000000" pitchFamily="2" charset="-79"/>
                <a:cs typeface="Rubik Medium" panose="00000600000000000000" pitchFamily="2" charset="-79"/>
              </a:defRPr>
            </a:lvl1pPr>
          </a:lstStyle>
          <a:p>
            <a:pPr lvl="0"/>
            <a:r>
              <a:rPr lang="en-GB" dirty="0"/>
              <a:t>Presentation hashtag</a:t>
            </a:r>
          </a:p>
          <a:p>
            <a:pPr lvl="0"/>
            <a:r>
              <a:rPr lang="en-GB" dirty="0"/>
              <a:t>Twitter handle</a:t>
            </a:r>
          </a:p>
        </p:txBody>
      </p:sp>
    </p:spTree>
    <p:extLst>
      <p:ext uri="{BB962C8B-B14F-4D97-AF65-F5344CB8AC3E}">
        <p14:creationId xmlns:p14="http://schemas.microsoft.com/office/powerpoint/2010/main" val="4103330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6127679"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6127679" cy="3082728"/>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
        <p:nvSpPr>
          <p:cNvPr id="13" name="Picture Placeholder 12">
            <a:extLst>
              <a:ext uri="{FF2B5EF4-FFF2-40B4-BE49-F238E27FC236}">
                <a16:creationId xmlns:a16="http://schemas.microsoft.com/office/drawing/2014/main" id="{895FB700-84D0-4B8C-9E3D-DBD827E51B76}"/>
              </a:ext>
            </a:extLst>
          </p:cNvPr>
          <p:cNvSpPr>
            <a:spLocks noGrp="1"/>
          </p:cNvSpPr>
          <p:nvPr>
            <p:ph type="pic" sz="quarter" idx="11"/>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noFill/>
        </p:spPr>
        <p:txBody>
          <a:bodyPr wrap="square">
            <a:noAutofit/>
          </a:bodyPr>
          <a:lstStyle/>
          <a:p>
            <a:endParaRPr lang="en-GB"/>
          </a:p>
        </p:txBody>
      </p:sp>
    </p:spTree>
    <p:extLst>
      <p:ext uri="{BB962C8B-B14F-4D97-AF65-F5344CB8AC3E}">
        <p14:creationId xmlns:p14="http://schemas.microsoft.com/office/powerpoint/2010/main" val="285024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impac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304DD46-4DBF-4AA3-A6F3-769772C576A5}"/>
              </a:ext>
            </a:extLst>
          </p:cNvPr>
          <p:cNvSpPr>
            <a:spLocks noGrp="1"/>
          </p:cNvSpPr>
          <p:nvPr>
            <p:ph type="pic" sz="quarter" idx="10"/>
          </p:nvPr>
        </p:nvSpPr>
        <p:spPr>
          <a:xfrm>
            <a:off x="0" y="0"/>
            <a:ext cx="10832386" cy="6858000"/>
          </a:xfrm>
          <a:custGeom>
            <a:avLst/>
            <a:gdLst>
              <a:gd name="connsiteX0" fmla="*/ 0 w 10832386"/>
              <a:gd name="connsiteY0" fmla="*/ 0 h 6858000"/>
              <a:gd name="connsiteX1" fmla="*/ 9704210 w 10832386"/>
              <a:gd name="connsiteY1" fmla="*/ 0 h 6858000"/>
              <a:gd name="connsiteX2" fmla="*/ 9749805 w 10832386"/>
              <a:gd name="connsiteY2" fmla="*/ 64992 h 6858000"/>
              <a:gd name="connsiteX3" fmla="*/ 10832386 w 10832386"/>
              <a:gd name="connsiteY3" fmla="*/ 3657423 h 6858000"/>
              <a:gd name="connsiteX4" fmla="*/ 10067317 w 10832386"/>
              <a:gd name="connsiteY4" fmla="*/ 6720090 h 6858000"/>
              <a:gd name="connsiteX5" fmla="*/ 9989087 w 10832386"/>
              <a:gd name="connsiteY5" fmla="*/ 6858000 h 6858000"/>
              <a:gd name="connsiteX6" fmla="*/ 0 w 108323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2386" h="6858000">
                <a:moveTo>
                  <a:pt x="0" y="0"/>
                </a:moveTo>
                <a:lnTo>
                  <a:pt x="9704210" y="0"/>
                </a:lnTo>
                <a:lnTo>
                  <a:pt x="9749805" y="64992"/>
                </a:lnTo>
                <a:cubicBezTo>
                  <a:pt x="10433290" y="1090472"/>
                  <a:pt x="10832386" y="2326706"/>
                  <a:pt x="10832386" y="3657423"/>
                </a:cubicBezTo>
                <a:cubicBezTo>
                  <a:pt x="10832386" y="4766355"/>
                  <a:pt x="10555236" y="5809672"/>
                  <a:pt x="10067317" y="6720090"/>
                </a:cubicBezTo>
                <a:lnTo>
                  <a:pt x="9989087" y="6858000"/>
                </a:lnTo>
                <a:lnTo>
                  <a:pt x="0" y="6858000"/>
                </a:lnTo>
                <a:close/>
              </a:path>
            </a:pathLst>
          </a:custGeom>
          <a:solidFill>
            <a:srgbClr val="BDCF3C">
              <a:alpha val="90000"/>
            </a:srgbClr>
          </a:solidFill>
        </p:spPr>
        <p:txBody>
          <a:bodyPr wrap="square">
            <a:noAutofit/>
          </a:bodyPr>
          <a:lstStyle/>
          <a:p>
            <a:endParaRPr lang="en-GB"/>
          </a:p>
        </p:txBody>
      </p:sp>
      <p:pic>
        <p:nvPicPr>
          <p:cNvPr id="13" name="Graphic 12">
            <a:extLst>
              <a:ext uri="{FF2B5EF4-FFF2-40B4-BE49-F238E27FC236}">
                <a16:creationId xmlns:a16="http://schemas.microsoft.com/office/drawing/2014/main" id="{30C0B5E7-38E0-4CB6-8950-D84CEAF0BE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62" y="5503349"/>
            <a:ext cx="1912938" cy="826579"/>
          </a:xfrm>
          <a:prstGeom prst="rect">
            <a:avLst/>
          </a:prstGeom>
        </p:spPr>
      </p:pic>
      <p:sp>
        <p:nvSpPr>
          <p:cNvPr id="26" name="Title 1">
            <a:extLst>
              <a:ext uri="{FF2B5EF4-FFF2-40B4-BE49-F238E27FC236}">
                <a16:creationId xmlns:a16="http://schemas.microsoft.com/office/drawing/2014/main" id="{D40FD728-31FA-4534-8B70-EC254020954B}"/>
              </a:ext>
            </a:extLst>
          </p:cNvPr>
          <p:cNvSpPr>
            <a:spLocks noGrp="1"/>
          </p:cNvSpPr>
          <p:nvPr>
            <p:ph type="ctrTitle" hasCustomPrompt="1"/>
          </p:nvPr>
        </p:nvSpPr>
        <p:spPr>
          <a:xfrm>
            <a:off x="897276" y="1996895"/>
            <a:ext cx="9428252" cy="2387600"/>
          </a:xfrm>
        </p:spPr>
        <p:txBody>
          <a:bodyPr anchor="b"/>
          <a:lstStyle>
            <a:lvl1pPr algn="l">
              <a:lnSpc>
                <a:spcPct val="110000"/>
              </a:lnSpc>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2578264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Image/impact slid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6BD5CC0D-C6BE-4A57-A102-E9C40F9673E4}"/>
              </a:ext>
            </a:extLst>
          </p:cNvPr>
          <p:cNvSpPr>
            <a:spLocks noGrp="1"/>
          </p:cNvSpPr>
          <p:nvPr>
            <p:ph type="pic" sz="quarter" idx="10"/>
          </p:nvPr>
        </p:nvSpPr>
        <p:spPr>
          <a:xfrm>
            <a:off x="97278" y="116730"/>
            <a:ext cx="11977992" cy="6634264"/>
          </a:xfrm>
          <a:prstGeom prst="roundRect">
            <a:avLst/>
          </a:prstGeom>
          <a:solidFill>
            <a:srgbClr val="BDCF3C">
              <a:alpha val="89804"/>
            </a:srgbClr>
          </a:solidFill>
        </p:spPr>
        <p:txBody>
          <a:bodyPr/>
          <a:lstStyle/>
          <a:p>
            <a:endParaRPr lang="en-GB"/>
          </a:p>
        </p:txBody>
      </p:sp>
      <p:pic>
        <p:nvPicPr>
          <p:cNvPr id="13" name="Graphic 12">
            <a:extLst>
              <a:ext uri="{FF2B5EF4-FFF2-40B4-BE49-F238E27FC236}">
                <a16:creationId xmlns:a16="http://schemas.microsoft.com/office/drawing/2014/main" id="{30C0B5E7-38E0-4CB6-8950-D84CEAF0BE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62" y="5503349"/>
            <a:ext cx="1912938" cy="826579"/>
          </a:xfrm>
          <a:prstGeom prst="rect">
            <a:avLst/>
          </a:prstGeom>
        </p:spPr>
      </p:pic>
      <p:sp>
        <p:nvSpPr>
          <p:cNvPr id="8" name="Title 1">
            <a:extLst>
              <a:ext uri="{FF2B5EF4-FFF2-40B4-BE49-F238E27FC236}">
                <a16:creationId xmlns:a16="http://schemas.microsoft.com/office/drawing/2014/main" id="{B3928EFA-256D-4DF1-8269-D9A14655F11A}"/>
              </a:ext>
            </a:extLst>
          </p:cNvPr>
          <p:cNvSpPr>
            <a:spLocks noGrp="1"/>
          </p:cNvSpPr>
          <p:nvPr>
            <p:ph type="ctrTitle" hasCustomPrompt="1"/>
          </p:nvPr>
        </p:nvSpPr>
        <p:spPr>
          <a:xfrm>
            <a:off x="897276" y="1996895"/>
            <a:ext cx="10332378" cy="2387600"/>
          </a:xfrm>
        </p:spPr>
        <p:txBody>
          <a:bodyPr anchor="b"/>
          <a:lstStyle>
            <a:lvl1pPr algn="l">
              <a:lnSpc>
                <a:spcPct val="110000"/>
              </a:lnSpc>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40212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Impact 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136E05-1780-45F2-8AEC-C5A9275E067E}"/>
              </a:ext>
            </a:extLst>
          </p:cNvPr>
          <p:cNvSpPr>
            <a:spLocks noGrp="1"/>
          </p:cNvSpPr>
          <p:nvPr>
            <p:ph type="pic" sz="quarter" idx="10"/>
          </p:nvPr>
        </p:nvSpPr>
        <p:spPr>
          <a:xfrm>
            <a:off x="0" y="0"/>
            <a:ext cx="10832386" cy="6858000"/>
          </a:xfrm>
          <a:custGeom>
            <a:avLst/>
            <a:gdLst>
              <a:gd name="connsiteX0" fmla="*/ 0 w 10832386"/>
              <a:gd name="connsiteY0" fmla="*/ 0 h 6858000"/>
              <a:gd name="connsiteX1" fmla="*/ 9704210 w 10832386"/>
              <a:gd name="connsiteY1" fmla="*/ 0 h 6858000"/>
              <a:gd name="connsiteX2" fmla="*/ 9749805 w 10832386"/>
              <a:gd name="connsiteY2" fmla="*/ 64992 h 6858000"/>
              <a:gd name="connsiteX3" fmla="*/ 10832386 w 10832386"/>
              <a:gd name="connsiteY3" fmla="*/ 3657423 h 6858000"/>
              <a:gd name="connsiteX4" fmla="*/ 10067317 w 10832386"/>
              <a:gd name="connsiteY4" fmla="*/ 6720090 h 6858000"/>
              <a:gd name="connsiteX5" fmla="*/ 9989087 w 10832386"/>
              <a:gd name="connsiteY5" fmla="*/ 6858000 h 6858000"/>
              <a:gd name="connsiteX6" fmla="*/ 0 w 108323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2386" h="6858000">
                <a:moveTo>
                  <a:pt x="0" y="0"/>
                </a:moveTo>
                <a:lnTo>
                  <a:pt x="9704210" y="0"/>
                </a:lnTo>
                <a:lnTo>
                  <a:pt x="9749805" y="64992"/>
                </a:lnTo>
                <a:cubicBezTo>
                  <a:pt x="10433290" y="1090472"/>
                  <a:pt x="10832386" y="2326706"/>
                  <a:pt x="10832386" y="3657423"/>
                </a:cubicBezTo>
                <a:cubicBezTo>
                  <a:pt x="10832386" y="4766355"/>
                  <a:pt x="10555236" y="5809672"/>
                  <a:pt x="10067317" y="6720090"/>
                </a:cubicBezTo>
                <a:lnTo>
                  <a:pt x="9989087" y="6858000"/>
                </a:lnTo>
                <a:lnTo>
                  <a:pt x="0" y="6858000"/>
                </a:lnTo>
                <a:close/>
              </a:path>
            </a:pathLst>
          </a:custGeom>
          <a:solidFill>
            <a:srgbClr val="BDCF3C">
              <a:alpha val="90000"/>
            </a:srgbClr>
          </a:solidFill>
        </p:spPr>
        <p:txBody>
          <a:bodyPr wrap="square">
            <a:noAutofit/>
          </a:bodyPr>
          <a:lstStyle/>
          <a:p>
            <a:endParaRPr lang="en-GB"/>
          </a:p>
        </p:txBody>
      </p:sp>
      <p:pic>
        <p:nvPicPr>
          <p:cNvPr id="5" name="Graphic 4">
            <a:extLst>
              <a:ext uri="{FF2B5EF4-FFF2-40B4-BE49-F238E27FC236}">
                <a16:creationId xmlns:a16="http://schemas.microsoft.com/office/drawing/2014/main" id="{01F0C0BE-4DC2-4446-82A3-5EDBFD0DAF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62" y="5503349"/>
            <a:ext cx="1912938" cy="826579"/>
          </a:xfrm>
          <a:prstGeom prst="rect">
            <a:avLst/>
          </a:prstGeom>
        </p:spPr>
      </p:pic>
      <p:sp>
        <p:nvSpPr>
          <p:cNvPr id="11" name="Title 1">
            <a:extLst>
              <a:ext uri="{FF2B5EF4-FFF2-40B4-BE49-F238E27FC236}">
                <a16:creationId xmlns:a16="http://schemas.microsoft.com/office/drawing/2014/main" id="{116E8F1A-989E-45FB-B0E5-7F87E5293C9B}"/>
              </a:ext>
            </a:extLst>
          </p:cNvPr>
          <p:cNvSpPr>
            <a:spLocks noGrp="1"/>
          </p:cNvSpPr>
          <p:nvPr>
            <p:ph type="ctrTitle" hasCustomPrompt="1"/>
          </p:nvPr>
        </p:nvSpPr>
        <p:spPr>
          <a:xfrm>
            <a:off x="897276" y="1996895"/>
            <a:ext cx="9428252" cy="2387600"/>
          </a:xfrm>
        </p:spPr>
        <p:txBody>
          <a:bodyPr anchor="b"/>
          <a:lstStyle>
            <a:lvl1pPr algn="l">
              <a:lnSpc>
                <a:spcPct val="110000"/>
              </a:lnSpc>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1650482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1E8DCA64-EDCF-4207-9E9F-3652052FF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6182" y="3206086"/>
            <a:ext cx="2632103" cy="2632103"/>
          </a:xfrm>
          <a:prstGeom prst="rect">
            <a:avLst/>
          </a:prstGeom>
        </p:spPr>
      </p:pic>
      <p:pic>
        <p:nvPicPr>
          <p:cNvPr id="8" name="Graphic 7">
            <a:extLst>
              <a:ext uri="{FF2B5EF4-FFF2-40B4-BE49-F238E27FC236}">
                <a16:creationId xmlns:a16="http://schemas.microsoft.com/office/drawing/2014/main" id="{FCC7D62E-40E1-4517-9D38-18B5358650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720940"/>
            <a:ext cx="1888936" cy="816207"/>
          </a:xfrm>
          <a:prstGeom prst="rect">
            <a:avLst/>
          </a:prstGeom>
        </p:spPr>
      </p:pic>
      <p:sp>
        <p:nvSpPr>
          <p:cNvPr id="12" name="Title 1">
            <a:extLst>
              <a:ext uri="{FF2B5EF4-FFF2-40B4-BE49-F238E27FC236}">
                <a16:creationId xmlns:a16="http://schemas.microsoft.com/office/drawing/2014/main" id="{4D220082-BAF1-4A66-9215-157E87B55B8B}"/>
              </a:ext>
            </a:extLst>
          </p:cNvPr>
          <p:cNvSpPr>
            <a:spLocks noGrp="1"/>
          </p:cNvSpPr>
          <p:nvPr>
            <p:ph type="ctrTitle" hasCustomPrompt="1"/>
          </p:nvPr>
        </p:nvSpPr>
        <p:spPr>
          <a:xfrm>
            <a:off x="838200" y="2791970"/>
            <a:ext cx="6785225" cy="1203418"/>
          </a:xfrm>
        </p:spPr>
        <p:txBody>
          <a:bodyPr anchor="b"/>
          <a:lstStyle>
            <a:lvl1pPr algn="l">
              <a:lnSpc>
                <a:spcPct val="100000"/>
              </a:lnSpc>
              <a:defRPr sz="6000"/>
            </a:lvl1pPr>
          </a:lstStyle>
          <a:p>
            <a:r>
              <a:rPr lang="en-US" dirty="0"/>
              <a:t>Add closing slide</a:t>
            </a:r>
          </a:p>
        </p:txBody>
      </p:sp>
      <p:sp>
        <p:nvSpPr>
          <p:cNvPr id="13" name="Text Placeholder 3">
            <a:extLst>
              <a:ext uri="{FF2B5EF4-FFF2-40B4-BE49-F238E27FC236}">
                <a16:creationId xmlns:a16="http://schemas.microsoft.com/office/drawing/2014/main" id="{306C7FE7-3AD0-4BBB-B77F-67B813D93E73}"/>
              </a:ext>
            </a:extLst>
          </p:cNvPr>
          <p:cNvSpPr>
            <a:spLocks noGrp="1"/>
          </p:cNvSpPr>
          <p:nvPr>
            <p:ph type="body" sz="quarter" idx="11"/>
          </p:nvPr>
        </p:nvSpPr>
        <p:spPr>
          <a:xfrm>
            <a:off x="838200" y="4066030"/>
            <a:ext cx="5747535" cy="1673289"/>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sp>
        <p:nvSpPr>
          <p:cNvPr id="7" name="Picture Placeholder 20">
            <a:extLst>
              <a:ext uri="{FF2B5EF4-FFF2-40B4-BE49-F238E27FC236}">
                <a16:creationId xmlns:a16="http://schemas.microsoft.com/office/drawing/2014/main" id="{33DA2A6E-7791-4435-BBCB-BCF138036234}"/>
              </a:ext>
            </a:extLst>
          </p:cNvPr>
          <p:cNvSpPr>
            <a:spLocks noGrp="1"/>
          </p:cNvSpPr>
          <p:nvPr>
            <p:ph type="pic" sz="quarter" idx="10"/>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solidFill>
            <a:srgbClr val="BDCF3C">
              <a:alpha val="70000"/>
            </a:srgbClr>
          </a:solidFill>
        </p:spPr>
        <p:txBody>
          <a:bodyPr wrap="square">
            <a:noAutofit/>
          </a:bodyPr>
          <a:lstStyle/>
          <a:p>
            <a:endParaRPr lang="en-GB"/>
          </a:p>
        </p:txBody>
      </p:sp>
    </p:spTree>
    <p:extLst>
      <p:ext uri="{BB962C8B-B14F-4D97-AF65-F5344CB8AC3E}">
        <p14:creationId xmlns:p14="http://schemas.microsoft.com/office/powerpoint/2010/main" val="190872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E74C-2CB0-4BB8-A52C-E8515D1291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DBC10E-E78A-491E-B9E4-5278585C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E43B30-C860-4F4B-A3B6-3ECED625BA4C}"/>
              </a:ext>
            </a:extLst>
          </p:cNvPr>
          <p:cNvSpPr>
            <a:spLocks noGrp="1"/>
          </p:cNvSpPr>
          <p:nvPr>
            <p:ph type="dt" sz="half" idx="10"/>
          </p:nvPr>
        </p:nvSpPr>
        <p:spPr/>
        <p:txBody>
          <a:bodyPr/>
          <a:lstStyle/>
          <a:p>
            <a:fld id="{6A2000C7-8D73-46F2-A12B-F502639B2D7B}" type="datetimeFigureOut">
              <a:rPr lang="en-GB" smtClean="0"/>
              <a:t>28/02/2024</a:t>
            </a:fld>
            <a:endParaRPr lang="en-GB"/>
          </a:p>
        </p:txBody>
      </p:sp>
      <p:sp>
        <p:nvSpPr>
          <p:cNvPr id="5" name="Footer Placeholder 4">
            <a:extLst>
              <a:ext uri="{FF2B5EF4-FFF2-40B4-BE49-F238E27FC236}">
                <a16:creationId xmlns:a16="http://schemas.microsoft.com/office/drawing/2014/main" id="{277C8B27-95F2-4095-9C6D-CE72BC27D1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5BFE12-DD19-42AC-9AD1-5D02D467584E}"/>
              </a:ext>
            </a:extLst>
          </p:cNvPr>
          <p:cNvSpPr>
            <a:spLocks noGrp="1"/>
          </p:cNvSpPr>
          <p:nvPr>
            <p:ph type="sldNum" sz="quarter" idx="12"/>
          </p:nvPr>
        </p:nvSpPr>
        <p:spPr/>
        <p:txBody>
          <a:bodyPr/>
          <a:lstStyle/>
          <a:p>
            <a:fld id="{31735D95-8797-48E3-89D7-2D7655D8CE43}" type="slidenum">
              <a:rPr lang="en-GB" smtClean="0"/>
              <a:t>‹#›</a:t>
            </a:fld>
            <a:endParaRPr lang="en-GB"/>
          </a:p>
        </p:txBody>
      </p:sp>
    </p:spTree>
    <p:extLst>
      <p:ext uri="{BB962C8B-B14F-4D97-AF65-F5344CB8AC3E}">
        <p14:creationId xmlns:p14="http://schemas.microsoft.com/office/powerpoint/2010/main" val="2936092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E63CEA-74CC-49EB-99D6-A0F4E68EF96B}"/>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itle 8">
            <a:extLst>
              <a:ext uri="{FF2B5EF4-FFF2-40B4-BE49-F238E27FC236}">
                <a16:creationId xmlns:a16="http://schemas.microsoft.com/office/drawing/2014/main" id="{07A884BD-CC9A-42BD-AA69-E3D753CD043A}"/>
              </a:ext>
            </a:extLst>
          </p:cNvPr>
          <p:cNvSpPr>
            <a:spLocks noGrp="1"/>
          </p:cNvSpPr>
          <p:nvPr>
            <p:ph type="title" hasCustomPrompt="1"/>
          </p:nvPr>
        </p:nvSpPr>
        <p:spPr>
          <a:xfrm>
            <a:off x="423863" y="3429000"/>
            <a:ext cx="10515600" cy="867343"/>
          </a:xfrm>
          <a:prstGeom prst="rect">
            <a:avLst/>
          </a:prstGeom>
        </p:spPr>
        <p:txBody>
          <a:bodyPr/>
          <a:lstStyle>
            <a:lvl1pPr>
              <a:defRPr/>
            </a:lvl1pPr>
          </a:lstStyle>
          <a:p>
            <a:r>
              <a:rPr lang="en-US" dirty="0"/>
              <a:t>Presentation title</a:t>
            </a:r>
            <a:endParaRPr lang="en-GB" dirty="0"/>
          </a:p>
        </p:txBody>
      </p:sp>
      <p:sp>
        <p:nvSpPr>
          <p:cNvPr id="11" name="Text Placeholder 10">
            <a:extLst>
              <a:ext uri="{FF2B5EF4-FFF2-40B4-BE49-F238E27FC236}">
                <a16:creationId xmlns:a16="http://schemas.microsoft.com/office/drawing/2014/main" id="{96A4E2BC-7279-48CD-8A51-7ECE8A0F2B86}"/>
              </a:ext>
            </a:extLst>
          </p:cNvPr>
          <p:cNvSpPr>
            <a:spLocks noGrp="1"/>
          </p:cNvSpPr>
          <p:nvPr>
            <p:ph type="body" sz="quarter" idx="10" hasCustomPrompt="1"/>
          </p:nvPr>
        </p:nvSpPr>
        <p:spPr>
          <a:xfrm>
            <a:off x="423863" y="4367384"/>
            <a:ext cx="7073900" cy="626608"/>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Name of presenter, job title</a:t>
            </a:r>
          </a:p>
        </p:txBody>
      </p:sp>
      <p:sp>
        <p:nvSpPr>
          <p:cNvPr id="12" name="TextBox 6">
            <a:extLst>
              <a:ext uri="{FF2B5EF4-FFF2-40B4-BE49-F238E27FC236}">
                <a16:creationId xmlns:a16="http://schemas.microsoft.com/office/drawing/2014/main" id="{277834ED-32F8-4455-B092-B43015BF64F9}"/>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3" name="Picture 12" descr="A picture containing drawing&#10;&#10;Description automatically generated">
            <a:extLst>
              <a:ext uri="{FF2B5EF4-FFF2-40B4-BE49-F238E27FC236}">
                <a16:creationId xmlns:a16="http://schemas.microsoft.com/office/drawing/2014/main" id="{905BDD6F-6415-4DF4-B6D4-17A8025E0B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14" name="TextBox 6">
            <a:extLst>
              <a:ext uri="{FF2B5EF4-FFF2-40B4-BE49-F238E27FC236}">
                <a16:creationId xmlns:a16="http://schemas.microsoft.com/office/drawing/2014/main" id="{DF233D98-7AA6-48BD-A585-2C9A39FBD3DC}"/>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5" name="Picture 14" descr="A picture containing drawing&#10;&#10;Description automatically generated">
            <a:extLst>
              <a:ext uri="{FF2B5EF4-FFF2-40B4-BE49-F238E27FC236}">
                <a16:creationId xmlns:a16="http://schemas.microsoft.com/office/drawing/2014/main" id="{2B2CD21B-AA6E-4279-9EF1-5AAD90E9DC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6" name="TextBox 6">
            <a:extLst>
              <a:ext uri="{FF2B5EF4-FFF2-40B4-BE49-F238E27FC236}">
                <a16:creationId xmlns:a16="http://schemas.microsoft.com/office/drawing/2014/main" id="{1AA333E1-5BEC-4CDA-9E02-DA70889CB002}"/>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7" name="Picture 16" descr="A picture containing ax, bird&#10;&#10;Description automatically generated">
            <a:extLst>
              <a:ext uri="{FF2B5EF4-FFF2-40B4-BE49-F238E27FC236}">
                <a16:creationId xmlns:a16="http://schemas.microsoft.com/office/drawing/2014/main" id="{4AC8D599-86C1-435C-B60B-91A985333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9" name="Text Placeholder 18">
            <a:extLst>
              <a:ext uri="{FF2B5EF4-FFF2-40B4-BE49-F238E27FC236}">
                <a16:creationId xmlns:a16="http://schemas.microsoft.com/office/drawing/2014/main" id="{FB506257-9E5A-4925-A4BA-3C3DDF922330}"/>
              </a:ext>
            </a:extLst>
          </p:cNvPr>
          <p:cNvSpPr>
            <a:spLocks noGrp="1"/>
          </p:cNvSpPr>
          <p:nvPr>
            <p:ph type="body" sz="quarter" idx="11" hasCustomPrompt="1"/>
          </p:nvPr>
        </p:nvSpPr>
        <p:spPr>
          <a:xfrm>
            <a:off x="423863" y="5022489"/>
            <a:ext cx="5207000" cy="829377"/>
          </a:xfrm>
          <a:prstGeom prst="rect">
            <a:avLst/>
          </a:prstGeom>
        </p:spPr>
        <p:txBody>
          <a:bodyPr/>
          <a:lstStyle>
            <a:lvl1pPr marL="0" indent="0">
              <a:buNone/>
              <a:defRPr sz="2000" i="1">
                <a:solidFill>
                  <a:schemeClr val="bg1"/>
                </a:solidFill>
                <a:latin typeface="Rubik Medium" panose="00000600000000000000" pitchFamily="2" charset="-79"/>
                <a:cs typeface="Rubik Medium" panose="00000600000000000000" pitchFamily="2" charset="-79"/>
              </a:defRPr>
            </a:lvl1pPr>
          </a:lstStyle>
          <a:p>
            <a:pPr lvl="0"/>
            <a:r>
              <a:rPr lang="en-GB" dirty="0"/>
              <a:t>Presentation hashtag</a:t>
            </a:r>
          </a:p>
          <a:p>
            <a:pPr lvl="0"/>
            <a:r>
              <a:rPr lang="en-GB" dirty="0"/>
              <a:t>Twitter handle</a:t>
            </a:r>
          </a:p>
        </p:txBody>
      </p:sp>
      <p:sp>
        <p:nvSpPr>
          <p:cNvPr id="21" name="TextBox 7">
            <a:extLst>
              <a:ext uri="{FF2B5EF4-FFF2-40B4-BE49-F238E27FC236}">
                <a16:creationId xmlns:a16="http://schemas.microsoft.com/office/drawing/2014/main" id="{4905BE84-5486-48CB-8FEA-30673D2A55EB}"/>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22" name="TextBox 8">
            <a:extLst>
              <a:ext uri="{FF2B5EF4-FFF2-40B4-BE49-F238E27FC236}">
                <a16:creationId xmlns:a16="http://schemas.microsoft.com/office/drawing/2014/main" id="{35A51C5C-02A9-4041-96BE-A0ACBB74918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www.carers.org/nowrongdoors</a:t>
            </a:r>
          </a:p>
        </p:txBody>
      </p:sp>
      <p:pic>
        <p:nvPicPr>
          <p:cNvPr id="23" name="Picture 9">
            <a:extLst>
              <a:ext uri="{FF2B5EF4-FFF2-40B4-BE49-F238E27FC236}">
                <a16:creationId xmlns:a16="http://schemas.microsoft.com/office/drawing/2014/main" id="{6C88FCAE-BBD7-4A07-96D5-BD5DB85B13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55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FDD1BC3-5A4F-3897-AB56-578256A507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C83BC7-CA5E-90FD-EA42-5E0AE39C3B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46508E6-14BB-7CE1-A4E7-80562E9A508E}"/>
              </a:ext>
            </a:extLst>
          </p:cNvPr>
          <p:cNvSpPr>
            <a:spLocks noGrp="1" noChangeArrowheads="1"/>
          </p:cNvSpPr>
          <p:nvPr>
            <p:ph type="sldNum" sz="quarter" idx="12"/>
          </p:nvPr>
        </p:nvSpPr>
        <p:spPr>
          <a:ln/>
        </p:spPr>
        <p:txBody>
          <a:bodyPr/>
          <a:lstStyle>
            <a:lvl1pPr>
              <a:defRPr/>
            </a:lvl1pPr>
          </a:lstStyle>
          <a:p>
            <a:pPr>
              <a:defRPr/>
            </a:pPr>
            <a:fld id="{A1252C1E-FEAF-42B5-A92F-0A069720B2C3}" type="slidenum">
              <a:rPr lang="en-US" altLang="en-US"/>
              <a:pPr>
                <a:defRPr/>
              </a:pPr>
              <a:t>‹#›</a:t>
            </a:fld>
            <a:endParaRPr lang="en-US" altLang="en-US"/>
          </a:p>
        </p:txBody>
      </p:sp>
    </p:spTree>
    <p:extLst>
      <p:ext uri="{BB962C8B-B14F-4D97-AF65-F5344CB8AC3E}">
        <p14:creationId xmlns:p14="http://schemas.microsoft.com/office/powerpoint/2010/main" val="3753799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EA85A86-FE8D-E259-7D2C-4EA1F113D8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07F755-D684-ADF6-E53C-92B2FFE4C6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877D62-B209-3575-A1C6-4A10A469D4FC}"/>
              </a:ext>
            </a:extLst>
          </p:cNvPr>
          <p:cNvSpPr>
            <a:spLocks noGrp="1" noChangeArrowheads="1"/>
          </p:cNvSpPr>
          <p:nvPr>
            <p:ph type="sldNum" sz="quarter" idx="12"/>
          </p:nvPr>
        </p:nvSpPr>
        <p:spPr>
          <a:ln/>
        </p:spPr>
        <p:txBody>
          <a:bodyPr/>
          <a:lstStyle>
            <a:lvl1pPr>
              <a:defRPr/>
            </a:lvl1pPr>
          </a:lstStyle>
          <a:p>
            <a:pPr>
              <a:defRPr/>
            </a:pPr>
            <a:fld id="{92D99243-1898-45EC-ADB8-684C63D33A54}" type="slidenum">
              <a:rPr lang="en-US" altLang="en-US"/>
              <a:pPr>
                <a:defRPr/>
              </a:pPr>
              <a:t>‹#›</a:t>
            </a:fld>
            <a:endParaRPr lang="en-US" altLang="en-US"/>
          </a:p>
        </p:txBody>
      </p:sp>
    </p:spTree>
    <p:extLst>
      <p:ext uri="{BB962C8B-B14F-4D97-AF65-F5344CB8AC3E}">
        <p14:creationId xmlns:p14="http://schemas.microsoft.com/office/powerpoint/2010/main" val="3419708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90E689-DEAE-A785-54D9-5DAC72465A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7C1019-EBD6-1160-DD3B-C87ABAAE0F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9B2B406-E0EE-8C7C-43DC-90DA3CCF898E}"/>
              </a:ext>
            </a:extLst>
          </p:cNvPr>
          <p:cNvSpPr>
            <a:spLocks noGrp="1" noChangeArrowheads="1"/>
          </p:cNvSpPr>
          <p:nvPr>
            <p:ph type="sldNum" sz="quarter" idx="12"/>
          </p:nvPr>
        </p:nvSpPr>
        <p:spPr>
          <a:ln/>
        </p:spPr>
        <p:txBody>
          <a:bodyPr/>
          <a:lstStyle>
            <a:lvl1pPr>
              <a:defRPr/>
            </a:lvl1pPr>
          </a:lstStyle>
          <a:p>
            <a:pPr>
              <a:defRPr/>
            </a:pPr>
            <a:fld id="{162945CC-355A-4BC1-A83C-CC94309A294A}" type="slidenum">
              <a:rPr lang="en-US" altLang="en-US"/>
              <a:pPr>
                <a:defRPr/>
              </a:pPr>
              <a:t>‹#›</a:t>
            </a:fld>
            <a:endParaRPr lang="en-US" altLang="en-US"/>
          </a:p>
        </p:txBody>
      </p:sp>
    </p:spTree>
    <p:extLst>
      <p:ext uri="{BB962C8B-B14F-4D97-AF65-F5344CB8AC3E}">
        <p14:creationId xmlns:p14="http://schemas.microsoft.com/office/powerpoint/2010/main" val="226851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885F4A-6F95-433A-B075-1C5C6DD91608}"/>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4" name="Text Placeholder 3">
            <a:extLst>
              <a:ext uri="{FF2B5EF4-FFF2-40B4-BE49-F238E27FC236}">
                <a16:creationId xmlns:a16="http://schemas.microsoft.com/office/drawing/2014/main" id="{5E7046D3-E5AE-4B8D-A915-E94C8299D8FF}"/>
              </a:ext>
            </a:extLst>
          </p:cNvPr>
          <p:cNvSpPr>
            <a:spLocks noGrp="1"/>
          </p:cNvSpPr>
          <p:nvPr>
            <p:ph type="body" sz="quarter" idx="10" hasCustomPrompt="1"/>
          </p:nvPr>
        </p:nvSpPr>
        <p:spPr>
          <a:xfrm>
            <a:off x="443955" y="4153717"/>
            <a:ext cx="10228400" cy="797106"/>
          </a:xfrm>
          <a:prstGeom prst="rect">
            <a:avLst/>
          </a:prstGeom>
        </p:spPr>
        <p:txBody>
          <a:bodyPr/>
          <a:lstStyle>
            <a:lvl1pPr marL="0" indent="0">
              <a:buNone/>
              <a:defRPr sz="5400">
                <a:solidFill>
                  <a:schemeClr val="bg1"/>
                </a:solidFill>
                <a:latin typeface="Rubik Medium" panose="00000600000000000000" pitchFamily="2" charset="-79"/>
                <a:cs typeface="Rubik Medium" panose="00000600000000000000" pitchFamily="2" charset="-79"/>
              </a:defRPr>
            </a:lvl1pPr>
          </a:lstStyle>
          <a:p>
            <a:pPr lvl="0"/>
            <a:r>
              <a:rPr lang="en-GB" sz="5400" dirty="0">
                <a:latin typeface="Rubik Medium" panose="00000600000000000000" pitchFamily="2" charset="-79"/>
                <a:cs typeface="Rubik Medium" panose="00000600000000000000" pitchFamily="2" charset="-79"/>
              </a:rPr>
              <a:t>Section title</a:t>
            </a:r>
            <a:endParaRPr lang="en-GB" dirty="0"/>
          </a:p>
        </p:txBody>
      </p:sp>
      <p:sp>
        <p:nvSpPr>
          <p:cNvPr id="7" name="Text Placeholder 6">
            <a:extLst>
              <a:ext uri="{FF2B5EF4-FFF2-40B4-BE49-F238E27FC236}">
                <a16:creationId xmlns:a16="http://schemas.microsoft.com/office/drawing/2014/main" id="{D1F5D130-FD70-4099-9836-01E2426AE9A8}"/>
              </a:ext>
            </a:extLst>
          </p:cNvPr>
          <p:cNvSpPr>
            <a:spLocks noGrp="1"/>
          </p:cNvSpPr>
          <p:nvPr>
            <p:ph type="body" sz="quarter" idx="11" hasCustomPrompt="1"/>
          </p:nvPr>
        </p:nvSpPr>
        <p:spPr>
          <a:xfrm>
            <a:off x="443955" y="5054555"/>
            <a:ext cx="10228400" cy="993775"/>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Subtitle</a:t>
            </a:r>
          </a:p>
        </p:txBody>
      </p:sp>
      <p:sp>
        <p:nvSpPr>
          <p:cNvPr id="10" name="TextBox 7">
            <a:extLst>
              <a:ext uri="{FF2B5EF4-FFF2-40B4-BE49-F238E27FC236}">
                <a16:creationId xmlns:a16="http://schemas.microsoft.com/office/drawing/2014/main" id="{A50BCC55-59FA-40B1-B601-69A5808BE82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E915CB00-3652-40EB-9381-B05D6548CC9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12" name="Picture 9">
            <a:extLst>
              <a:ext uri="{FF2B5EF4-FFF2-40B4-BE49-F238E27FC236}">
                <a16:creationId xmlns:a16="http://schemas.microsoft.com/office/drawing/2014/main" id="{0AD45E53-EA63-42AE-8343-06D7A6B7F5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268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4"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2143126"/>
            <a:ext cx="5659967"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64342E1-E61A-02F3-CFFD-C106109F96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48510A-C361-4E28-C626-9CB098BD27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6FD26DA-4968-76C1-6CD4-647642C4729F}"/>
              </a:ext>
            </a:extLst>
          </p:cNvPr>
          <p:cNvSpPr>
            <a:spLocks noGrp="1" noChangeArrowheads="1"/>
          </p:cNvSpPr>
          <p:nvPr>
            <p:ph type="sldNum" sz="quarter" idx="12"/>
          </p:nvPr>
        </p:nvSpPr>
        <p:spPr>
          <a:ln/>
        </p:spPr>
        <p:txBody>
          <a:bodyPr/>
          <a:lstStyle>
            <a:lvl1pPr>
              <a:defRPr/>
            </a:lvl1pPr>
          </a:lstStyle>
          <a:p>
            <a:pPr>
              <a:defRPr/>
            </a:pPr>
            <a:fld id="{72A87BBC-E7A8-4A82-B308-51F0E49869A4}" type="slidenum">
              <a:rPr lang="en-US" altLang="en-US"/>
              <a:pPr>
                <a:defRPr/>
              </a:pPr>
              <a:t>‹#›</a:t>
            </a:fld>
            <a:endParaRPr lang="en-US" altLang="en-US"/>
          </a:p>
        </p:txBody>
      </p:sp>
    </p:spTree>
    <p:extLst>
      <p:ext uri="{BB962C8B-B14F-4D97-AF65-F5344CB8AC3E}">
        <p14:creationId xmlns:p14="http://schemas.microsoft.com/office/powerpoint/2010/main" val="3742684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44E24D1-D8A8-416D-E3E1-6622CF769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69E3A70-5DD5-19B6-726C-4D3DB54907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28AE7BB-B39B-6EAE-7765-AC30F5CBD626}"/>
              </a:ext>
            </a:extLst>
          </p:cNvPr>
          <p:cNvSpPr>
            <a:spLocks noGrp="1" noChangeArrowheads="1"/>
          </p:cNvSpPr>
          <p:nvPr>
            <p:ph type="sldNum" sz="quarter" idx="12"/>
          </p:nvPr>
        </p:nvSpPr>
        <p:spPr>
          <a:ln/>
        </p:spPr>
        <p:txBody>
          <a:bodyPr/>
          <a:lstStyle>
            <a:lvl1pPr>
              <a:defRPr/>
            </a:lvl1pPr>
          </a:lstStyle>
          <a:p>
            <a:pPr>
              <a:defRPr/>
            </a:pPr>
            <a:fld id="{2173BFBC-3E7E-420E-A235-D7F8CFED8926}" type="slidenum">
              <a:rPr lang="en-US" altLang="en-US"/>
              <a:pPr>
                <a:defRPr/>
              </a:pPr>
              <a:t>‹#›</a:t>
            </a:fld>
            <a:endParaRPr lang="en-US" altLang="en-US"/>
          </a:p>
        </p:txBody>
      </p:sp>
    </p:spTree>
    <p:extLst>
      <p:ext uri="{BB962C8B-B14F-4D97-AF65-F5344CB8AC3E}">
        <p14:creationId xmlns:p14="http://schemas.microsoft.com/office/powerpoint/2010/main" val="1312103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66ED6D7-31D4-2767-DA92-9397863769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030AD9C-E0C1-A161-E5B1-CA16EF4395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6F604D4-173D-4DBB-87B3-7FC703E23835}"/>
              </a:ext>
            </a:extLst>
          </p:cNvPr>
          <p:cNvSpPr>
            <a:spLocks noGrp="1" noChangeArrowheads="1"/>
          </p:cNvSpPr>
          <p:nvPr>
            <p:ph type="sldNum" sz="quarter" idx="12"/>
          </p:nvPr>
        </p:nvSpPr>
        <p:spPr>
          <a:ln/>
        </p:spPr>
        <p:txBody>
          <a:bodyPr/>
          <a:lstStyle>
            <a:lvl1pPr>
              <a:defRPr/>
            </a:lvl1pPr>
          </a:lstStyle>
          <a:p>
            <a:pPr>
              <a:defRPr/>
            </a:pPr>
            <a:fld id="{6F1BF1BB-1BAD-4240-A78B-9DA57D4D0053}" type="slidenum">
              <a:rPr lang="en-US" altLang="en-US"/>
              <a:pPr>
                <a:defRPr/>
              </a:pPr>
              <a:t>‹#›</a:t>
            </a:fld>
            <a:endParaRPr lang="en-US" altLang="en-US"/>
          </a:p>
        </p:txBody>
      </p:sp>
    </p:spTree>
    <p:extLst>
      <p:ext uri="{BB962C8B-B14F-4D97-AF65-F5344CB8AC3E}">
        <p14:creationId xmlns:p14="http://schemas.microsoft.com/office/powerpoint/2010/main" val="1756373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32489F-0008-D60A-E2B2-49EF24BFAD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1E62F7D-F24E-7942-C749-92F8CE8EE8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CECFEF0-B545-65A2-D1A0-910387331B29}"/>
              </a:ext>
            </a:extLst>
          </p:cNvPr>
          <p:cNvSpPr>
            <a:spLocks noGrp="1" noChangeArrowheads="1"/>
          </p:cNvSpPr>
          <p:nvPr>
            <p:ph type="sldNum" sz="quarter" idx="12"/>
          </p:nvPr>
        </p:nvSpPr>
        <p:spPr>
          <a:ln/>
        </p:spPr>
        <p:txBody>
          <a:bodyPr/>
          <a:lstStyle>
            <a:lvl1pPr>
              <a:defRPr/>
            </a:lvl1pPr>
          </a:lstStyle>
          <a:p>
            <a:pPr>
              <a:defRPr/>
            </a:pPr>
            <a:fld id="{C1888560-1704-4499-A146-AEFDD798A62F}" type="slidenum">
              <a:rPr lang="en-US" altLang="en-US"/>
              <a:pPr>
                <a:defRPr/>
              </a:pPr>
              <a:t>‹#›</a:t>
            </a:fld>
            <a:endParaRPr lang="en-US" altLang="en-US"/>
          </a:p>
        </p:txBody>
      </p:sp>
    </p:spTree>
    <p:extLst>
      <p:ext uri="{BB962C8B-B14F-4D97-AF65-F5344CB8AC3E}">
        <p14:creationId xmlns:p14="http://schemas.microsoft.com/office/powerpoint/2010/main" val="1097221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5BF2EC-F70E-7664-2386-31FA1C74A1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A3B1234-DFCB-DA26-3A0D-E2D5575F90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6F9DE19-C9DB-6DFF-070B-B981E1BA382E}"/>
              </a:ext>
            </a:extLst>
          </p:cNvPr>
          <p:cNvSpPr>
            <a:spLocks noGrp="1" noChangeArrowheads="1"/>
          </p:cNvSpPr>
          <p:nvPr>
            <p:ph type="sldNum" sz="quarter" idx="12"/>
          </p:nvPr>
        </p:nvSpPr>
        <p:spPr>
          <a:ln/>
        </p:spPr>
        <p:txBody>
          <a:bodyPr/>
          <a:lstStyle>
            <a:lvl1pPr>
              <a:defRPr/>
            </a:lvl1pPr>
          </a:lstStyle>
          <a:p>
            <a:pPr>
              <a:defRPr/>
            </a:pPr>
            <a:fld id="{A575A0FB-C7EE-434A-86FE-83B0F9A1D0CE}" type="slidenum">
              <a:rPr lang="en-US" altLang="en-US"/>
              <a:pPr>
                <a:defRPr/>
              </a:pPr>
              <a:t>‹#›</a:t>
            </a:fld>
            <a:endParaRPr lang="en-US" altLang="en-US"/>
          </a:p>
        </p:txBody>
      </p:sp>
    </p:spTree>
    <p:extLst>
      <p:ext uri="{BB962C8B-B14F-4D97-AF65-F5344CB8AC3E}">
        <p14:creationId xmlns:p14="http://schemas.microsoft.com/office/powerpoint/2010/main" val="354291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C4EE3E-17E8-970D-AE0B-3D9FFF6392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82B67CA-B9DF-5CBD-168D-0D255519F0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1FFC910-B564-3661-7D30-15EB24BD3F00}"/>
              </a:ext>
            </a:extLst>
          </p:cNvPr>
          <p:cNvSpPr>
            <a:spLocks noGrp="1" noChangeArrowheads="1"/>
          </p:cNvSpPr>
          <p:nvPr>
            <p:ph type="sldNum" sz="quarter" idx="12"/>
          </p:nvPr>
        </p:nvSpPr>
        <p:spPr>
          <a:ln/>
        </p:spPr>
        <p:txBody>
          <a:bodyPr/>
          <a:lstStyle>
            <a:lvl1pPr>
              <a:defRPr/>
            </a:lvl1pPr>
          </a:lstStyle>
          <a:p>
            <a:pPr>
              <a:defRPr/>
            </a:pPr>
            <a:fld id="{D3664CDD-7C41-4824-AABE-D49FB729A4B9}" type="slidenum">
              <a:rPr lang="en-US" altLang="en-US"/>
              <a:pPr>
                <a:defRPr/>
              </a:pPr>
              <a:t>‹#›</a:t>
            </a:fld>
            <a:endParaRPr lang="en-US" altLang="en-US"/>
          </a:p>
        </p:txBody>
      </p:sp>
    </p:spTree>
    <p:extLst>
      <p:ext uri="{BB962C8B-B14F-4D97-AF65-F5344CB8AC3E}">
        <p14:creationId xmlns:p14="http://schemas.microsoft.com/office/powerpoint/2010/main" val="4032898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10717F3-8FAE-5CF7-F19C-509A6136EF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A1356A4-0504-7331-B662-11E50EC1EA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0FA59E-928A-E9F2-686B-7EE9DA6A447F}"/>
              </a:ext>
            </a:extLst>
          </p:cNvPr>
          <p:cNvSpPr>
            <a:spLocks noGrp="1" noChangeArrowheads="1"/>
          </p:cNvSpPr>
          <p:nvPr>
            <p:ph type="sldNum" sz="quarter" idx="12"/>
          </p:nvPr>
        </p:nvSpPr>
        <p:spPr>
          <a:ln/>
        </p:spPr>
        <p:txBody>
          <a:bodyPr/>
          <a:lstStyle>
            <a:lvl1pPr>
              <a:defRPr/>
            </a:lvl1pPr>
          </a:lstStyle>
          <a:p>
            <a:pPr>
              <a:defRPr/>
            </a:pPr>
            <a:fld id="{7AC8C90D-6464-4FA2-84AE-2F2CC43BDC00}" type="slidenum">
              <a:rPr lang="en-US" altLang="en-US"/>
              <a:pPr>
                <a:defRPr/>
              </a:pPr>
              <a:t>‹#›</a:t>
            </a:fld>
            <a:endParaRPr lang="en-US" altLang="en-US"/>
          </a:p>
        </p:txBody>
      </p:sp>
    </p:spTree>
    <p:extLst>
      <p:ext uri="{BB962C8B-B14F-4D97-AF65-F5344CB8AC3E}">
        <p14:creationId xmlns:p14="http://schemas.microsoft.com/office/powerpoint/2010/main" val="1554545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1192213"/>
            <a:ext cx="2880783" cy="5045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4" y="1192213"/>
            <a:ext cx="8439151" cy="504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4620026-FB0F-BCD3-D6B7-4D91651C5E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F5E89D-C266-555D-1067-01684EFDB7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15AF0AF-D281-82EA-4DDE-0836C5A9D4C9}"/>
              </a:ext>
            </a:extLst>
          </p:cNvPr>
          <p:cNvSpPr>
            <a:spLocks noGrp="1" noChangeArrowheads="1"/>
          </p:cNvSpPr>
          <p:nvPr>
            <p:ph type="sldNum" sz="quarter" idx="12"/>
          </p:nvPr>
        </p:nvSpPr>
        <p:spPr>
          <a:ln/>
        </p:spPr>
        <p:txBody>
          <a:bodyPr/>
          <a:lstStyle>
            <a:lvl1pPr>
              <a:defRPr/>
            </a:lvl1pPr>
          </a:lstStyle>
          <a:p>
            <a:pPr>
              <a:defRPr/>
            </a:pPr>
            <a:fld id="{D9B4D439-3BEB-4747-8477-8F9B174BEC96}" type="slidenum">
              <a:rPr lang="en-US" altLang="en-US"/>
              <a:pPr>
                <a:defRPr/>
              </a:pPr>
              <a:t>‹#›</a:t>
            </a:fld>
            <a:endParaRPr lang="en-US" altLang="en-US"/>
          </a:p>
        </p:txBody>
      </p:sp>
    </p:spTree>
    <p:extLst>
      <p:ext uri="{BB962C8B-B14F-4D97-AF65-F5344CB8AC3E}">
        <p14:creationId xmlns:p14="http://schemas.microsoft.com/office/powerpoint/2010/main" val="324063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AC34D-7799-448A-A39C-F1A38B129D41}"/>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extBox 7">
            <a:extLst>
              <a:ext uri="{FF2B5EF4-FFF2-40B4-BE49-F238E27FC236}">
                <a16:creationId xmlns:a16="http://schemas.microsoft.com/office/drawing/2014/main" id="{D8417A81-CFF5-4C19-97AB-4A41BBD23405}"/>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0" name="TextBox 8">
            <a:extLst>
              <a:ext uri="{FF2B5EF4-FFF2-40B4-BE49-F238E27FC236}">
                <a16:creationId xmlns:a16="http://schemas.microsoft.com/office/drawing/2014/main" id="{4883E92C-5A89-4104-81DA-2955C41ADBD9}"/>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11" name="Picture 9">
            <a:extLst>
              <a:ext uri="{FF2B5EF4-FFF2-40B4-BE49-F238E27FC236}">
                <a16:creationId xmlns:a16="http://schemas.microsoft.com/office/drawing/2014/main" id="{AD026EE9-F1FD-4E83-9C3C-9F48F8A0B4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CA65975F-77BC-4E34-B731-164B126FE90D}"/>
              </a:ext>
            </a:extLst>
          </p:cNvPr>
          <p:cNvSpPr>
            <a:spLocks noGrp="1"/>
          </p:cNvSpPr>
          <p:nvPr>
            <p:ph type="title" hasCustomPrompt="1"/>
          </p:nvPr>
        </p:nvSpPr>
        <p:spPr>
          <a:xfrm>
            <a:off x="423863" y="4134395"/>
            <a:ext cx="10515600" cy="842553"/>
          </a:xfrm>
          <a:prstGeom prst="rect">
            <a:avLst/>
          </a:prstGeom>
        </p:spPr>
        <p:txBody>
          <a:bodyPr/>
          <a:lstStyle>
            <a:lvl1pPr>
              <a:defRPr/>
            </a:lvl1pPr>
          </a:lstStyle>
          <a:p>
            <a:r>
              <a:rPr lang="en-US" dirty="0"/>
              <a:t>Section title</a:t>
            </a:r>
            <a:endParaRPr lang="en-GB" dirty="0"/>
          </a:p>
        </p:txBody>
      </p:sp>
      <p:sp>
        <p:nvSpPr>
          <p:cNvPr id="14" name="Text Placeholder 13">
            <a:extLst>
              <a:ext uri="{FF2B5EF4-FFF2-40B4-BE49-F238E27FC236}">
                <a16:creationId xmlns:a16="http://schemas.microsoft.com/office/drawing/2014/main" id="{406C7B81-AA6F-4F28-8259-2D6B543B0C90}"/>
              </a:ext>
            </a:extLst>
          </p:cNvPr>
          <p:cNvSpPr>
            <a:spLocks noGrp="1"/>
          </p:cNvSpPr>
          <p:nvPr>
            <p:ph type="body" sz="quarter" idx="10" hasCustomPrompt="1"/>
          </p:nvPr>
        </p:nvSpPr>
        <p:spPr>
          <a:xfrm>
            <a:off x="423863" y="5060224"/>
            <a:ext cx="8020866" cy="987879"/>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Subtitle</a:t>
            </a:r>
          </a:p>
        </p:txBody>
      </p:sp>
    </p:spTree>
    <p:extLst>
      <p:ext uri="{BB962C8B-B14F-4D97-AF65-F5344CB8AC3E}">
        <p14:creationId xmlns:p14="http://schemas.microsoft.com/office/powerpoint/2010/main" val="26081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BC57E6-17E4-41F7-8F37-34A74ACD6F49}"/>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TextBox 7">
            <a:extLst>
              <a:ext uri="{FF2B5EF4-FFF2-40B4-BE49-F238E27FC236}">
                <a16:creationId xmlns:a16="http://schemas.microsoft.com/office/drawing/2014/main" id="{7F12A92A-8E59-4EF2-912F-11D867628CB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85FB7554-D2C9-48CC-8A56-BD507C2A2DE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Rubik Medium" panose="00000600000000000000" pitchFamily="2" charset="-79"/>
                <a:cs typeface="Rubik Medium" panose="00000600000000000000" pitchFamily="2" charset="-79"/>
              </a:rPr>
              <a:t>carers.org</a:t>
            </a:r>
          </a:p>
        </p:txBody>
      </p:sp>
      <p:pic>
        <p:nvPicPr>
          <p:cNvPr id="12" name="Picture 9">
            <a:extLst>
              <a:ext uri="{FF2B5EF4-FFF2-40B4-BE49-F238E27FC236}">
                <a16:creationId xmlns:a16="http://schemas.microsoft.com/office/drawing/2014/main" id="{F89E2B1E-8FA3-493A-8AB5-D2F0A71A09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C083E6C-C4F3-433B-8106-F80E239AB985}"/>
              </a:ext>
            </a:extLst>
          </p:cNvPr>
          <p:cNvSpPr txBox="1"/>
          <p:nvPr userDrawn="1"/>
        </p:nvSpPr>
        <p:spPr>
          <a:xfrm>
            <a:off x="423863" y="5642289"/>
            <a:ext cx="8746435" cy="830997"/>
          </a:xfrm>
          <a:prstGeom prst="rect">
            <a:avLst/>
          </a:prstGeom>
          <a:noFill/>
        </p:spPr>
        <p:txBody>
          <a:bodyPr wrap="square" rtlCol="0">
            <a:spAutoFit/>
          </a:bodyPr>
          <a:lstStyle/>
          <a:p>
            <a:r>
              <a:rPr lang="en-US" sz="1200" dirty="0">
                <a:solidFill>
                  <a:schemeClr val="bg1"/>
                </a:solidFill>
                <a:latin typeface="Rubik" panose="00000500000000000000" pitchFamily="2" charset="-79"/>
                <a:cs typeface="Rubik" panose="00000500000000000000" pitchFamily="2" charset="-79"/>
              </a:rPr>
              <a:t>© Carers Trust - Carers Trust is a registered charity in England and Wales (1145181) and in Scotland (SC042870).</a:t>
            </a:r>
          </a:p>
          <a:p>
            <a:r>
              <a:rPr lang="en-US" sz="1200" dirty="0">
                <a:solidFill>
                  <a:schemeClr val="bg1"/>
                </a:solidFill>
                <a:latin typeface="Rubik" panose="00000500000000000000" pitchFamily="2" charset="-79"/>
                <a:cs typeface="Rubik" panose="00000500000000000000" pitchFamily="2" charset="-79"/>
              </a:rPr>
              <a:t>Registered as a company limited by guarantee in England and Wales No. 7697170.</a:t>
            </a:r>
            <a:br>
              <a:rPr lang="en-US" sz="1200" dirty="0">
                <a:solidFill>
                  <a:schemeClr val="bg1"/>
                </a:solidFill>
                <a:latin typeface="Rubik" panose="00000500000000000000" pitchFamily="2" charset="-79"/>
                <a:cs typeface="Rubik" panose="00000500000000000000" pitchFamily="2" charset="-79"/>
              </a:rPr>
            </a:br>
            <a:r>
              <a:rPr lang="en-US" sz="1200" dirty="0">
                <a:solidFill>
                  <a:schemeClr val="bg1"/>
                </a:solidFill>
                <a:latin typeface="Rubik" panose="00000500000000000000" pitchFamily="2" charset="-79"/>
                <a:cs typeface="Rubik" panose="00000500000000000000" pitchFamily="2" charset="-79"/>
              </a:rPr>
              <a:t>Registered office: Carers Trust, 10 Regent Place, Rugby, CV21 2PN.</a:t>
            </a:r>
          </a:p>
          <a:p>
            <a:endParaRPr lang="en-GB" sz="1200" dirty="0">
              <a:solidFill>
                <a:schemeClr val="bg1"/>
              </a:solidFill>
              <a:latin typeface="Rubik" panose="00000500000000000000" pitchFamily="2" charset="-79"/>
              <a:cs typeface="Rubik" panose="00000500000000000000" pitchFamily="2" charset="-79"/>
            </a:endParaRPr>
          </a:p>
        </p:txBody>
      </p:sp>
      <p:sp>
        <p:nvSpPr>
          <p:cNvPr id="14" name="TextBox 6">
            <a:extLst>
              <a:ext uri="{FF2B5EF4-FFF2-40B4-BE49-F238E27FC236}">
                <a16:creationId xmlns:a16="http://schemas.microsoft.com/office/drawing/2014/main" id="{31E015A6-8698-45B3-BD09-694FA272CED4}"/>
              </a:ext>
            </a:extLst>
          </p:cNvPr>
          <p:cNvSpPr txBox="1">
            <a:spLocks noChangeArrowheads="1"/>
          </p:cNvSpPr>
          <p:nvPr userDrawn="1"/>
        </p:nvSpPr>
        <p:spPr bwMode="auto">
          <a:xfrm>
            <a:off x="9366110" y="321204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5" name="Picture 14" descr="A picture containing drawing&#10;&#10;Description automatically generated">
            <a:extLst>
              <a:ext uri="{FF2B5EF4-FFF2-40B4-BE49-F238E27FC236}">
                <a16:creationId xmlns:a16="http://schemas.microsoft.com/office/drawing/2014/main" id="{90AD5BA5-0E47-4134-BECA-F5E376CF5F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396" y="3804046"/>
            <a:ext cx="541282" cy="541282"/>
          </a:xfrm>
          <a:prstGeom prst="rect">
            <a:avLst/>
          </a:prstGeom>
        </p:spPr>
      </p:pic>
      <p:sp>
        <p:nvSpPr>
          <p:cNvPr id="16" name="TextBox 6">
            <a:extLst>
              <a:ext uri="{FF2B5EF4-FFF2-40B4-BE49-F238E27FC236}">
                <a16:creationId xmlns:a16="http://schemas.microsoft.com/office/drawing/2014/main" id="{B807DA1C-53F4-406A-9CAC-160F2BD2EED7}"/>
              </a:ext>
            </a:extLst>
          </p:cNvPr>
          <p:cNvSpPr txBox="1">
            <a:spLocks noChangeArrowheads="1"/>
          </p:cNvSpPr>
          <p:nvPr userDrawn="1"/>
        </p:nvSpPr>
        <p:spPr bwMode="auto">
          <a:xfrm>
            <a:off x="9366110" y="380404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7" name="Picture 16" descr="A picture containing drawing&#10;&#10;Description automatically generated">
            <a:extLst>
              <a:ext uri="{FF2B5EF4-FFF2-40B4-BE49-F238E27FC236}">
                <a16:creationId xmlns:a16="http://schemas.microsoft.com/office/drawing/2014/main" id="{8249A8FE-936D-4657-8373-4A81CFB2E0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9588" y="4481154"/>
            <a:ext cx="540135" cy="540135"/>
          </a:xfrm>
          <a:prstGeom prst="rect">
            <a:avLst/>
          </a:prstGeom>
        </p:spPr>
      </p:pic>
      <p:sp>
        <p:nvSpPr>
          <p:cNvPr id="18" name="TextBox 6">
            <a:extLst>
              <a:ext uri="{FF2B5EF4-FFF2-40B4-BE49-F238E27FC236}">
                <a16:creationId xmlns:a16="http://schemas.microsoft.com/office/drawing/2014/main" id="{BCC63AF7-AB1F-4B6F-8BD7-232673E6A739}"/>
              </a:ext>
            </a:extLst>
          </p:cNvPr>
          <p:cNvSpPr txBox="1">
            <a:spLocks noChangeArrowheads="1"/>
          </p:cNvSpPr>
          <p:nvPr userDrawn="1"/>
        </p:nvSpPr>
        <p:spPr bwMode="auto">
          <a:xfrm>
            <a:off x="9366110" y="446482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9" name="Picture 18" descr="A picture containing ax, bird&#10;&#10;Description automatically generated">
            <a:extLst>
              <a:ext uri="{FF2B5EF4-FFF2-40B4-BE49-F238E27FC236}">
                <a16:creationId xmlns:a16="http://schemas.microsoft.com/office/drawing/2014/main" id="{1511ADBC-F8C0-4059-9AE1-E9E6D7EAC5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7580" y="3052799"/>
            <a:ext cx="1828914" cy="802938"/>
          </a:xfrm>
          <a:prstGeom prst="rect">
            <a:avLst/>
          </a:prstGeom>
        </p:spPr>
      </p:pic>
      <p:sp>
        <p:nvSpPr>
          <p:cNvPr id="21" name="Text Placeholder 20">
            <a:extLst>
              <a:ext uri="{FF2B5EF4-FFF2-40B4-BE49-F238E27FC236}">
                <a16:creationId xmlns:a16="http://schemas.microsoft.com/office/drawing/2014/main" id="{28EE5E4B-B2BF-4889-8EB1-4C7D25622D88}"/>
              </a:ext>
            </a:extLst>
          </p:cNvPr>
          <p:cNvSpPr>
            <a:spLocks noGrp="1"/>
          </p:cNvSpPr>
          <p:nvPr>
            <p:ph type="body" sz="quarter" idx="10" hasCustomPrompt="1"/>
          </p:nvPr>
        </p:nvSpPr>
        <p:spPr>
          <a:xfrm>
            <a:off x="423863" y="2311400"/>
            <a:ext cx="4697412" cy="900648"/>
          </a:xfrm>
          <a:prstGeom prst="rect">
            <a:avLst/>
          </a:prstGeom>
        </p:spPr>
        <p:txBody>
          <a:bodyPr/>
          <a:lstStyle>
            <a:lvl1pPr marL="0" indent="0">
              <a:buNone/>
              <a:defRPr sz="5400">
                <a:solidFill>
                  <a:schemeClr val="bg1"/>
                </a:solidFill>
                <a:latin typeface="Rubik Medium" panose="00000600000000000000" pitchFamily="2" charset="-79"/>
                <a:cs typeface="Rubik Medium" panose="00000600000000000000" pitchFamily="2" charset="-79"/>
              </a:defRPr>
            </a:lvl1pPr>
          </a:lstStyle>
          <a:p>
            <a:pPr lvl="0"/>
            <a:r>
              <a:rPr lang="en-GB" dirty="0"/>
              <a:t>Thank you</a:t>
            </a:r>
          </a:p>
        </p:txBody>
      </p:sp>
      <p:sp>
        <p:nvSpPr>
          <p:cNvPr id="23" name="Text Placeholder 22">
            <a:extLst>
              <a:ext uri="{FF2B5EF4-FFF2-40B4-BE49-F238E27FC236}">
                <a16:creationId xmlns:a16="http://schemas.microsoft.com/office/drawing/2014/main" id="{2611CAC5-7398-4402-8C9A-47FFD8A9F2E0}"/>
              </a:ext>
            </a:extLst>
          </p:cNvPr>
          <p:cNvSpPr>
            <a:spLocks noGrp="1"/>
          </p:cNvSpPr>
          <p:nvPr>
            <p:ph type="body" sz="quarter" idx="11" hasCustomPrompt="1"/>
          </p:nvPr>
        </p:nvSpPr>
        <p:spPr>
          <a:xfrm>
            <a:off x="436351" y="3521191"/>
            <a:ext cx="6646862" cy="1663779"/>
          </a:xfrm>
          <a:prstGeom prst="rect">
            <a:avLst/>
          </a:prstGeom>
        </p:spPr>
        <p:txBody>
          <a:bodyPr/>
          <a:lstStyle>
            <a:lvl1pPr marL="0" indent="0">
              <a:buNone/>
              <a:defRPr>
                <a:solidFill>
                  <a:schemeClr val="bg1"/>
                </a:solidFill>
                <a:latin typeface="Rubik Medium" panose="00000600000000000000" pitchFamily="2" charset="-79"/>
                <a:cs typeface="Rubik Medium" panose="00000600000000000000" pitchFamily="2" charset="-79"/>
              </a:defRPr>
            </a:lvl1pPr>
          </a:lstStyle>
          <a:p>
            <a:pPr lvl="0"/>
            <a:r>
              <a:rPr lang="en-GB" dirty="0"/>
              <a:t>Contact details</a:t>
            </a:r>
          </a:p>
        </p:txBody>
      </p:sp>
    </p:spTree>
    <p:extLst>
      <p:ext uri="{BB962C8B-B14F-4D97-AF65-F5344CB8AC3E}">
        <p14:creationId xmlns:p14="http://schemas.microsoft.com/office/powerpoint/2010/main" val="221623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9CBCA7-E1ED-4A8B-BCC9-1419DF2BD66D}"/>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TextBox 7">
            <a:extLst>
              <a:ext uri="{FF2B5EF4-FFF2-40B4-BE49-F238E27FC236}">
                <a16:creationId xmlns:a16="http://schemas.microsoft.com/office/drawing/2014/main" id="{685E876E-1F8E-461D-831E-55034B6C1F31}"/>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0" name="TextBox 8">
            <a:extLst>
              <a:ext uri="{FF2B5EF4-FFF2-40B4-BE49-F238E27FC236}">
                <a16:creationId xmlns:a16="http://schemas.microsoft.com/office/drawing/2014/main" id="{57369182-892D-474F-AD5F-E5DA0D49ABCE}"/>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Rubik Medium" panose="00000600000000000000" pitchFamily="2" charset="-79"/>
                <a:cs typeface="Rubik Medium" panose="00000600000000000000" pitchFamily="2" charset="-79"/>
              </a:rPr>
              <a:t>carers.org</a:t>
            </a:r>
          </a:p>
        </p:txBody>
      </p:sp>
      <p:pic>
        <p:nvPicPr>
          <p:cNvPr id="11" name="Picture 9">
            <a:extLst>
              <a:ext uri="{FF2B5EF4-FFF2-40B4-BE49-F238E27FC236}">
                <a16:creationId xmlns:a16="http://schemas.microsoft.com/office/drawing/2014/main" id="{22B1F5D2-4D44-4629-9C49-F4635C42A3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6EB2478-BFD1-4B6F-87B7-CD8D6D55CC2B}"/>
              </a:ext>
            </a:extLst>
          </p:cNvPr>
          <p:cNvSpPr txBox="1"/>
          <p:nvPr userDrawn="1"/>
        </p:nvSpPr>
        <p:spPr>
          <a:xfrm>
            <a:off x="423863" y="5642289"/>
            <a:ext cx="8746435" cy="830997"/>
          </a:xfrm>
          <a:prstGeom prst="rect">
            <a:avLst/>
          </a:prstGeom>
          <a:noFill/>
        </p:spPr>
        <p:txBody>
          <a:bodyPr wrap="square" rtlCol="0">
            <a:spAutoFit/>
          </a:bodyPr>
          <a:lstStyle/>
          <a:p>
            <a:r>
              <a:rPr lang="en-US" sz="1200" dirty="0">
                <a:solidFill>
                  <a:schemeClr val="bg1"/>
                </a:solidFill>
                <a:latin typeface="Rubik" panose="00000500000000000000" pitchFamily="2" charset="-79"/>
                <a:cs typeface="Rubik" panose="00000500000000000000" pitchFamily="2" charset="-79"/>
              </a:rPr>
              <a:t>© Carers Trust - Carers Trust is a registered charity in England and Wales (1145181) and in Scotland (SC042870).</a:t>
            </a:r>
          </a:p>
          <a:p>
            <a:r>
              <a:rPr lang="en-US" sz="1200" dirty="0">
                <a:solidFill>
                  <a:schemeClr val="bg1"/>
                </a:solidFill>
                <a:latin typeface="Rubik" panose="00000500000000000000" pitchFamily="2" charset="-79"/>
                <a:cs typeface="Rubik" panose="00000500000000000000" pitchFamily="2" charset="-79"/>
              </a:rPr>
              <a:t>Registered as a company limited by guarantee in England and Wales No. 7697170.</a:t>
            </a:r>
            <a:br>
              <a:rPr lang="en-US" sz="1200" dirty="0">
                <a:solidFill>
                  <a:schemeClr val="bg1"/>
                </a:solidFill>
                <a:latin typeface="Rubik" panose="00000500000000000000" pitchFamily="2" charset="-79"/>
                <a:cs typeface="Rubik" panose="00000500000000000000" pitchFamily="2" charset="-79"/>
              </a:rPr>
            </a:br>
            <a:r>
              <a:rPr lang="en-US" sz="1200" dirty="0">
                <a:solidFill>
                  <a:schemeClr val="bg1"/>
                </a:solidFill>
                <a:latin typeface="Rubik" panose="00000500000000000000" pitchFamily="2" charset="-79"/>
                <a:cs typeface="Rubik" panose="00000500000000000000" pitchFamily="2" charset="-79"/>
              </a:rPr>
              <a:t>Registered office: Carers Trust, 10 Regent Place, Rugby, CV21 2PN.</a:t>
            </a:r>
          </a:p>
          <a:p>
            <a:endParaRPr lang="en-GB" sz="1200" dirty="0">
              <a:solidFill>
                <a:schemeClr val="bg1"/>
              </a:solidFill>
              <a:latin typeface="Rubik" panose="00000500000000000000" pitchFamily="2" charset="-79"/>
              <a:cs typeface="Rubik" panose="00000500000000000000" pitchFamily="2" charset="-79"/>
            </a:endParaRPr>
          </a:p>
        </p:txBody>
      </p:sp>
      <p:sp>
        <p:nvSpPr>
          <p:cNvPr id="13" name="TextBox 6">
            <a:extLst>
              <a:ext uri="{FF2B5EF4-FFF2-40B4-BE49-F238E27FC236}">
                <a16:creationId xmlns:a16="http://schemas.microsoft.com/office/drawing/2014/main" id="{645DA595-BAC4-4389-BFCA-CE7F499C5C98}"/>
              </a:ext>
            </a:extLst>
          </p:cNvPr>
          <p:cNvSpPr txBox="1">
            <a:spLocks noChangeArrowheads="1"/>
          </p:cNvSpPr>
          <p:nvPr userDrawn="1"/>
        </p:nvSpPr>
        <p:spPr bwMode="auto">
          <a:xfrm>
            <a:off x="9366110" y="321204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4" name="Picture 13" descr="A picture containing drawing&#10;&#10;Description automatically generated">
            <a:extLst>
              <a:ext uri="{FF2B5EF4-FFF2-40B4-BE49-F238E27FC236}">
                <a16:creationId xmlns:a16="http://schemas.microsoft.com/office/drawing/2014/main" id="{88F70EFF-0BC8-4D79-AF75-8AB878D4B5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396" y="3804046"/>
            <a:ext cx="541282" cy="541282"/>
          </a:xfrm>
          <a:prstGeom prst="rect">
            <a:avLst/>
          </a:prstGeom>
        </p:spPr>
      </p:pic>
      <p:sp>
        <p:nvSpPr>
          <p:cNvPr id="15" name="TextBox 6">
            <a:extLst>
              <a:ext uri="{FF2B5EF4-FFF2-40B4-BE49-F238E27FC236}">
                <a16:creationId xmlns:a16="http://schemas.microsoft.com/office/drawing/2014/main" id="{8FB9F190-87F4-4C3B-A049-84B9494BA849}"/>
              </a:ext>
            </a:extLst>
          </p:cNvPr>
          <p:cNvSpPr txBox="1">
            <a:spLocks noChangeArrowheads="1"/>
          </p:cNvSpPr>
          <p:nvPr userDrawn="1"/>
        </p:nvSpPr>
        <p:spPr bwMode="auto">
          <a:xfrm>
            <a:off x="9366110" y="380404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6" name="Picture 15" descr="A picture containing drawing&#10;&#10;Description automatically generated">
            <a:extLst>
              <a:ext uri="{FF2B5EF4-FFF2-40B4-BE49-F238E27FC236}">
                <a16:creationId xmlns:a16="http://schemas.microsoft.com/office/drawing/2014/main" id="{C5453A80-A1FB-42E9-81B2-BD4053B1B8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9588" y="4481154"/>
            <a:ext cx="540135" cy="540135"/>
          </a:xfrm>
          <a:prstGeom prst="rect">
            <a:avLst/>
          </a:prstGeom>
        </p:spPr>
      </p:pic>
      <p:sp>
        <p:nvSpPr>
          <p:cNvPr id="17" name="TextBox 6">
            <a:extLst>
              <a:ext uri="{FF2B5EF4-FFF2-40B4-BE49-F238E27FC236}">
                <a16:creationId xmlns:a16="http://schemas.microsoft.com/office/drawing/2014/main" id="{4BC72585-7FFC-4719-897F-38D8DC46ED71}"/>
              </a:ext>
            </a:extLst>
          </p:cNvPr>
          <p:cNvSpPr txBox="1">
            <a:spLocks noChangeArrowheads="1"/>
          </p:cNvSpPr>
          <p:nvPr userDrawn="1"/>
        </p:nvSpPr>
        <p:spPr bwMode="auto">
          <a:xfrm>
            <a:off x="9366110" y="446482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8" name="Picture 17" descr="A picture containing ax, bird&#10;&#10;Description automatically generated">
            <a:extLst>
              <a:ext uri="{FF2B5EF4-FFF2-40B4-BE49-F238E27FC236}">
                <a16:creationId xmlns:a16="http://schemas.microsoft.com/office/drawing/2014/main" id="{7197AFF7-629E-4CD9-9B8B-945931DFBF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7580" y="3052799"/>
            <a:ext cx="1828914" cy="802938"/>
          </a:xfrm>
          <a:prstGeom prst="rect">
            <a:avLst/>
          </a:prstGeom>
        </p:spPr>
      </p:pic>
      <p:sp>
        <p:nvSpPr>
          <p:cNvPr id="19" name="Title 18">
            <a:extLst>
              <a:ext uri="{FF2B5EF4-FFF2-40B4-BE49-F238E27FC236}">
                <a16:creationId xmlns:a16="http://schemas.microsoft.com/office/drawing/2014/main" id="{F7C3FABC-68A8-4C4E-B805-143D22B95293}"/>
              </a:ext>
            </a:extLst>
          </p:cNvPr>
          <p:cNvSpPr>
            <a:spLocks noGrp="1"/>
          </p:cNvSpPr>
          <p:nvPr>
            <p:ph type="title" hasCustomPrompt="1"/>
          </p:nvPr>
        </p:nvSpPr>
        <p:spPr>
          <a:xfrm>
            <a:off x="423863" y="2115585"/>
            <a:ext cx="3847691" cy="1096463"/>
          </a:xfrm>
          <a:prstGeom prst="rect">
            <a:avLst/>
          </a:prstGeom>
        </p:spPr>
        <p:txBody>
          <a:bodyPr/>
          <a:lstStyle>
            <a:lvl1pPr>
              <a:defRPr/>
            </a:lvl1pPr>
          </a:lstStyle>
          <a:p>
            <a:r>
              <a:rPr lang="en-GB" dirty="0"/>
              <a:t>Thank you</a:t>
            </a:r>
          </a:p>
        </p:txBody>
      </p:sp>
      <p:sp>
        <p:nvSpPr>
          <p:cNvPr id="21" name="Text Placeholder 20">
            <a:extLst>
              <a:ext uri="{FF2B5EF4-FFF2-40B4-BE49-F238E27FC236}">
                <a16:creationId xmlns:a16="http://schemas.microsoft.com/office/drawing/2014/main" id="{7D7D02DA-0C92-45A0-96E2-DC0EF2526504}"/>
              </a:ext>
            </a:extLst>
          </p:cNvPr>
          <p:cNvSpPr>
            <a:spLocks noGrp="1"/>
          </p:cNvSpPr>
          <p:nvPr>
            <p:ph type="body" sz="quarter" idx="10" hasCustomPrompt="1"/>
          </p:nvPr>
        </p:nvSpPr>
        <p:spPr>
          <a:xfrm>
            <a:off x="423863" y="3527425"/>
            <a:ext cx="5672137" cy="1657545"/>
          </a:xfrm>
          <a:prstGeom prst="rect">
            <a:avLst/>
          </a:prstGeom>
        </p:spPr>
        <p:txBody>
          <a:bodyPr/>
          <a:lstStyle>
            <a:lvl1pPr marL="0" indent="0">
              <a:buNone/>
              <a:defRPr>
                <a:solidFill>
                  <a:schemeClr val="bg1"/>
                </a:solidFill>
                <a:latin typeface="Rubik Medium" panose="00000600000000000000" pitchFamily="2" charset="-79"/>
                <a:cs typeface="Rubik Medium" panose="00000600000000000000" pitchFamily="2" charset="-79"/>
              </a:defRPr>
            </a:lvl1pPr>
          </a:lstStyle>
          <a:p>
            <a:pPr lvl="0"/>
            <a:r>
              <a:rPr lang="en-GB" dirty="0"/>
              <a:t>Contact details</a:t>
            </a:r>
          </a:p>
        </p:txBody>
      </p:sp>
    </p:spTree>
    <p:extLst>
      <p:ext uri="{BB962C8B-B14F-4D97-AF65-F5344CB8AC3E}">
        <p14:creationId xmlns:p14="http://schemas.microsoft.com/office/powerpoint/2010/main" val="263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9C50D43B-4763-4D67-841E-94B14C688BD3}"/>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8" name="TextBox 8">
            <a:extLst>
              <a:ext uri="{FF2B5EF4-FFF2-40B4-BE49-F238E27FC236}">
                <a16:creationId xmlns:a16="http://schemas.microsoft.com/office/drawing/2014/main" id="{928C7074-0573-46AE-81D8-F4E1D154900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www.carers.org/nowrongdoors</a:t>
            </a:r>
          </a:p>
        </p:txBody>
      </p:sp>
      <p:pic>
        <p:nvPicPr>
          <p:cNvPr id="9" name="Picture 2" descr="A picture containing plate&#10;&#10;Description automatically generated">
            <a:extLst>
              <a:ext uri="{FF2B5EF4-FFF2-40B4-BE49-F238E27FC236}">
                <a16:creationId xmlns:a16="http://schemas.microsoft.com/office/drawing/2014/main" id="{3F36BD91-9274-432C-8770-E02154E367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19D0350C-AF91-496A-BD1A-67B701AFA2BD}"/>
              </a:ext>
            </a:extLst>
          </p:cNvPr>
          <p:cNvSpPr>
            <a:spLocks noGrp="1"/>
          </p:cNvSpPr>
          <p:nvPr>
            <p:ph sz="quarter" idx="10" hasCustomPrompt="1"/>
          </p:nvPr>
        </p:nvSpPr>
        <p:spPr>
          <a:xfrm>
            <a:off x="796925" y="1698171"/>
            <a:ext cx="10475913" cy="4167052"/>
          </a:xfrm>
          <a:prstGeom prst="rect">
            <a:avLst/>
          </a:prstGeom>
        </p:spPr>
        <p:txBody>
          <a:bodyPr/>
          <a:lstStyle>
            <a:lvl1pPr marL="0" indent="0">
              <a:buNone/>
              <a:defRPr sz="2400">
                <a:solidFill>
                  <a:srgbClr val="152F4E"/>
                </a:solidFill>
                <a:latin typeface="Rubik Medium" panose="00000600000000000000" pitchFamily="2" charset="-79"/>
                <a:cs typeface="Rubik Medium" panose="00000600000000000000" pitchFamily="2" charset="-79"/>
              </a:defRPr>
            </a:lvl1pPr>
          </a:lstStyle>
          <a:p>
            <a:pPr lvl="0"/>
            <a:r>
              <a:rPr lang="en-GB" dirty="0"/>
              <a:t>Text</a:t>
            </a:r>
          </a:p>
        </p:txBody>
      </p:sp>
      <p:sp>
        <p:nvSpPr>
          <p:cNvPr id="12" name="Title 11">
            <a:extLst>
              <a:ext uri="{FF2B5EF4-FFF2-40B4-BE49-F238E27FC236}">
                <a16:creationId xmlns:a16="http://schemas.microsoft.com/office/drawing/2014/main" id="{33AA7516-969E-4B25-9014-25AFAC8AD0F3}"/>
              </a:ext>
            </a:extLst>
          </p:cNvPr>
          <p:cNvSpPr>
            <a:spLocks noGrp="1"/>
          </p:cNvSpPr>
          <p:nvPr>
            <p:ph type="title" hasCustomPrompt="1"/>
          </p:nvPr>
        </p:nvSpPr>
        <p:spPr>
          <a:xfrm>
            <a:off x="3958046" y="462008"/>
            <a:ext cx="7314792" cy="1009650"/>
          </a:xfrm>
          <a:prstGeom prst="rect">
            <a:avLst/>
          </a:prstGeom>
        </p:spPr>
        <p:txBody>
          <a:bodyPr/>
          <a:lstStyle>
            <a:lvl1pPr algn="r">
              <a:defRPr sz="3200">
                <a:solidFill>
                  <a:srgbClr val="152F4E"/>
                </a:solidFill>
              </a:defRPr>
            </a:lvl1pPr>
          </a:lstStyle>
          <a:p>
            <a:r>
              <a:rPr lang="en-US" dirty="0"/>
              <a:t>Slide title</a:t>
            </a:r>
            <a:endParaRPr lang="en-GB" dirty="0"/>
          </a:p>
        </p:txBody>
      </p:sp>
      <p:pic>
        <p:nvPicPr>
          <p:cNvPr id="3" name="Picture 2" descr="A green door with blue text&#10;&#10;Description automatically generated">
            <a:extLst>
              <a:ext uri="{FF2B5EF4-FFF2-40B4-BE49-F238E27FC236}">
                <a16:creationId xmlns:a16="http://schemas.microsoft.com/office/drawing/2014/main" id="{29987976-9597-F9B6-F06B-F6D6882BE04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620" b="14899"/>
          <a:stretch/>
        </p:blipFill>
        <p:spPr>
          <a:xfrm>
            <a:off x="2374900" y="287200"/>
            <a:ext cx="1453124" cy="1009650"/>
          </a:xfrm>
          <a:prstGeom prst="rect">
            <a:avLst/>
          </a:prstGeom>
        </p:spPr>
      </p:pic>
    </p:spTree>
    <p:extLst>
      <p:ext uri="{BB962C8B-B14F-4D97-AF65-F5344CB8AC3E}">
        <p14:creationId xmlns:p14="http://schemas.microsoft.com/office/powerpoint/2010/main" val="117138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68B6546C-5F49-41DE-8F12-CAD79B4D897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14" name="TextBox 8">
            <a:extLst>
              <a:ext uri="{FF2B5EF4-FFF2-40B4-BE49-F238E27FC236}">
                <a16:creationId xmlns:a16="http://schemas.microsoft.com/office/drawing/2014/main" id="{79FB77EF-C149-4E69-85F3-EB781935F27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15" name="Picture 2" descr="A picture containing plate&#10;&#10;Description automatically generated">
            <a:extLst>
              <a:ext uri="{FF2B5EF4-FFF2-40B4-BE49-F238E27FC236}">
                <a16:creationId xmlns:a16="http://schemas.microsoft.com/office/drawing/2014/main" id="{299AFB43-C785-496B-8F1F-EDC4C084D4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5">
            <a:extLst>
              <a:ext uri="{FF2B5EF4-FFF2-40B4-BE49-F238E27FC236}">
                <a16:creationId xmlns:a16="http://schemas.microsoft.com/office/drawing/2014/main" id="{DB5E6A69-8900-4055-8E3E-AF019CDC0DD0}"/>
              </a:ext>
            </a:extLst>
          </p:cNvPr>
          <p:cNvSpPr>
            <a:spLocks noGrp="1"/>
          </p:cNvSpPr>
          <p:nvPr>
            <p:ph type="title" hasCustomPrompt="1"/>
          </p:nvPr>
        </p:nvSpPr>
        <p:spPr>
          <a:xfrm>
            <a:off x="3892730" y="365126"/>
            <a:ext cx="7461069" cy="1009650"/>
          </a:xfrm>
          <a:prstGeom prst="rect">
            <a:avLst/>
          </a:prstGeom>
        </p:spPr>
        <p:txBody>
          <a:bodyPr/>
          <a:lstStyle>
            <a:lvl1pPr algn="r">
              <a:defRPr sz="3200">
                <a:solidFill>
                  <a:srgbClr val="152F4E"/>
                </a:solidFill>
              </a:defRPr>
            </a:lvl1pPr>
          </a:lstStyle>
          <a:p>
            <a:r>
              <a:rPr lang="en-US" dirty="0"/>
              <a:t>Slide title</a:t>
            </a:r>
            <a:endParaRPr lang="en-GB" dirty="0"/>
          </a:p>
        </p:txBody>
      </p:sp>
    </p:spTree>
    <p:extLst>
      <p:ext uri="{BB962C8B-B14F-4D97-AF65-F5344CB8AC3E}">
        <p14:creationId xmlns:p14="http://schemas.microsoft.com/office/powerpoint/2010/main" val="18464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6A485B4-2CD3-494A-9D8C-ED374B2C4B8C}"/>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94040729-D914-417E-B5DB-6331F911D45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12" name="Picture 2" descr="A picture containing plate&#10;&#10;Description automatically generated">
            <a:extLst>
              <a:ext uri="{FF2B5EF4-FFF2-40B4-BE49-F238E27FC236}">
                <a16:creationId xmlns:a16="http://schemas.microsoft.com/office/drawing/2014/main" id="{17E562DA-FE22-4081-BD6A-B6B8C5AFFE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3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7">
            <a:extLst>
              <a:ext uri="{FF2B5EF4-FFF2-40B4-BE49-F238E27FC236}">
                <a16:creationId xmlns:a16="http://schemas.microsoft.com/office/drawing/2014/main" id="{B0843F12-6D4A-491A-BFF7-68604D0B9F67}"/>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36" name="TextBox 8">
            <a:extLst>
              <a:ext uri="{FF2B5EF4-FFF2-40B4-BE49-F238E27FC236}">
                <a16:creationId xmlns:a16="http://schemas.microsoft.com/office/drawing/2014/main" id="{DE387A22-F03E-4848-8F60-892FC54C142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69" name="TextBox 7">
            <a:extLst>
              <a:ext uri="{FF2B5EF4-FFF2-40B4-BE49-F238E27FC236}">
                <a16:creationId xmlns:a16="http://schemas.microsoft.com/office/drawing/2014/main" id="{34CC7FAF-CE6E-437C-A0B8-BBF9E31A7B44}"/>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70" name="TextBox 8">
            <a:extLst>
              <a:ext uri="{FF2B5EF4-FFF2-40B4-BE49-F238E27FC236}">
                <a16:creationId xmlns:a16="http://schemas.microsoft.com/office/drawing/2014/main" id="{5488161E-C4B8-4732-A189-1828A4159B3C}"/>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Tree>
    <p:extLst>
      <p:ext uri="{BB962C8B-B14F-4D97-AF65-F5344CB8AC3E}">
        <p14:creationId xmlns:p14="http://schemas.microsoft.com/office/powerpoint/2010/main" val="382345673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4" r:id="rId3"/>
    <p:sldLayoutId id="2147483656" r:id="rId4"/>
    <p:sldLayoutId id="2147483650" r:id="rId5"/>
    <p:sldLayoutId id="2147483657" r:id="rId6"/>
    <p:sldLayoutId id="2147483651" r:id="rId7"/>
    <p:sldLayoutId id="2147483652" r:id="rId8"/>
    <p:sldLayoutId id="2147483653" r:id="rId9"/>
    <p:sldLayoutId id="2147483654" r:id="rId10"/>
    <p:sldLayoutId id="2147483658" r:id="rId11"/>
    <p:sldLayoutId id="2147483659" r:id="rId12"/>
  </p:sldLayoutIdLst>
  <p:txStyles>
    <p:titleStyle>
      <a:lvl1pPr algn="l" defTabSz="914400" rtl="0" eaLnBrk="1" latinLnBrk="0" hangingPunct="1">
        <a:lnSpc>
          <a:spcPct val="90000"/>
        </a:lnSpc>
        <a:spcBef>
          <a:spcPct val="0"/>
        </a:spcBef>
        <a:buNone/>
        <a:defRPr sz="5400" kern="1200">
          <a:solidFill>
            <a:schemeClr val="bg1"/>
          </a:solidFill>
          <a:latin typeface="Rubik Medium" panose="00000600000000000000" pitchFamily="2" charset="-79"/>
          <a:ea typeface="+mj-ea"/>
          <a:cs typeface="Rubik Medium" panose="00000600000000000000"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319384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VAGRounded LT Bold" panose="02000803030000020004" pitchFamily="2" charset="0"/>
          <a:ea typeface="+mj-ea"/>
          <a:cs typeface="+mj-cs"/>
        </a:defRPr>
      </a:lvl1pPr>
    </p:titleStyle>
    <p:bodyStyle>
      <a:lvl1pPr marL="228600" indent="-228600" algn="l" defTabSz="914400" rtl="0" eaLnBrk="1" latinLnBrk="0" hangingPunct="1">
        <a:lnSpc>
          <a:spcPct val="120000"/>
        </a:lnSpc>
        <a:spcBef>
          <a:spcPts val="1000"/>
        </a:spcBef>
        <a:buClr>
          <a:srgbClr val="BDCF3C"/>
        </a:buClr>
        <a:buFont typeface="Arial" panose="020B0604020202020204" pitchFamily="34" charset="0"/>
        <a:buChar char="•"/>
        <a:defRPr sz="2400" kern="1200">
          <a:solidFill>
            <a:schemeClr val="tx1"/>
          </a:solidFill>
          <a:latin typeface="VAGRounded LT Thin" panose="02000303030000020004" pitchFamily="2" charset="0"/>
          <a:ea typeface="+mn-ea"/>
          <a:cs typeface="+mn-cs"/>
        </a:defRPr>
      </a:lvl1pPr>
      <a:lvl2pPr marL="685800" indent="-228600" algn="l" defTabSz="914400" rtl="0" eaLnBrk="1" latinLnBrk="0" hangingPunct="1">
        <a:lnSpc>
          <a:spcPct val="120000"/>
        </a:lnSpc>
        <a:spcBef>
          <a:spcPts val="500"/>
        </a:spcBef>
        <a:buClr>
          <a:srgbClr val="BDCF3C"/>
        </a:buClr>
        <a:buFont typeface="Arial" panose="020B0604020202020204" pitchFamily="34" charset="0"/>
        <a:buChar char="•"/>
        <a:defRPr sz="2200" kern="1200">
          <a:solidFill>
            <a:schemeClr val="tx1"/>
          </a:solidFill>
          <a:latin typeface="VAGRounded LT Thin" panose="02000303030000020004" pitchFamily="2" charset="0"/>
          <a:ea typeface="+mn-ea"/>
          <a:cs typeface="+mn-cs"/>
        </a:defRPr>
      </a:lvl2pPr>
      <a:lvl3pPr marL="1143000" indent="-228600" algn="l" defTabSz="914400" rtl="0" eaLnBrk="1" latinLnBrk="0" hangingPunct="1">
        <a:lnSpc>
          <a:spcPct val="120000"/>
        </a:lnSpc>
        <a:spcBef>
          <a:spcPts val="500"/>
        </a:spcBef>
        <a:buClr>
          <a:srgbClr val="BDCF3C"/>
        </a:buClr>
        <a:buFont typeface="Arial" panose="020B0604020202020204" pitchFamily="34" charset="0"/>
        <a:buChar char="•"/>
        <a:defRPr sz="2000" kern="1200">
          <a:solidFill>
            <a:schemeClr val="tx1"/>
          </a:solidFill>
          <a:latin typeface="VAGRounded LT Thin" panose="02000303030000020004" pitchFamily="2" charset="0"/>
          <a:ea typeface="+mn-ea"/>
          <a:cs typeface="+mn-cs"/>
        </a:defRPr>
      </a:lvl3pPr>
      <a:lvl4pPr marL="1600200" indent="-228600" algn="l" defTabSz="914400" rtl="0" eaLnBrk="1" latinLnBrk="0" hangingPunct="1">
        <a:lnSpc>
          <a:spcPct val="90000"/>
        </a:lnSpc>
        <a:spcBef>
          <a:spcPts val="500"/>
        </a:spcBef>
        <a:buClr>
          <a:srgbClr val="BDCF3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DCF3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3FAB8F-5D12-C8EF-5E38-D070B0C6FAA8}"/>
              </a:ext>
            </a:extLst>
          </p:cNvPr>
          <p:cNvSpPr>
            <a:spLocks noGrp="1" noChangeArrowheads="1"/>
          </p:cNvSpPr>
          <p:nvPr>
            <p:ph type="title"/>
          </p:nvPr>
        </p:nvSpPr>
        <p:spPr bwMode="auto">
          <a:xfrm>
            <a:off x="334434" y="1192214"/>
            <a:ext cx="893021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88F990C-9FB2-60C5-DBBA-7CFC8CEC57B8}"/>
              </a:ext>
            </a:extLst>
          </p:cNvPr>
          <p:cNvSpPr>
            <a:spLocks noGrp="1" noChangeArrowheads="1"/>
          </p:cNvSpPr>
          <p:nvPr>
            <p:ph type="body" idx="1"/>
          </p:nvPr>
        </p:nvSpPr>
        <p:spPr bwMode="auto">
          <a:xfrm>
            <a:off x="334434" y="2143126"/>
            <a:ext cx="1152313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9002E2-7913-5A2E-003E-D537F95F32A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ltLang="en-US"/>
          </a:p>
        </p:txBody>
      </p:sp>
      <p:sp>
        <p:nvSpPr>
          <p:cNvPr id="1029" name="Rectangle 5">
            <a:extLst>
              <a:ext uri="{FF2B5EF4-FFF2-40B4-BE49-F238E27FC236}">
                <a16:creationId xmlns:a16="http://schemas.microsoft.com/office/drawing/2014/main" id="{4012D214-BDEA-12E0-7BBB-70F21EAB9DDA}"/>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ltLang="en-US"/>
          </a:p>
        </p:txBody>
      </p:sp>
      <p:sp>
        <p:nvSpPr>
          <p:cNvPr id="1030" name="Rectangle 6">
            <a:extLst>
              <a:ext uri="{FF2B5EF4-FFF2-40B4-BE49-F238E27FC236}">
                <a16:creationId xmlns:a16="http://schemas.microsoft.com/office/drawing/2014/main" id="{6F4C90D2-CD09-67C8-DEFA-85B6C72E9FDB}"/>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BE1028C-2F56-47C4-92F6-0B2717DA27B2}" type="slidenum">
              <a:rPr lang="en-US" altLang="en-US"/>
              <a:pPr>
                <a:defRPr/>
              </a:pPr>
              <a:t>‹#›</a:t>
            </a:fld>
            <a:endParaRPr lang="en-US" altLang="en-US"/>
          </a:p>
        </p:txBody>
      </p:sp>
      <p:sp>
        <p:nvSpPr>
          <p:cNvPr id="1031" name="Rectangle 8">
            <a:extLst>
              <a:ext uri="{FF2B5EF4-FFF2-40B4-BE49-F238E27FC236}">
                <a16:creationId xmlns:a16="http://schemas.microsoft.com/office/drawing/2014/main" id="{E72066FE-0F8D-3C47-BF03-AD0670D49210}"/>
              </a:ext>
            </a:extLst>
          </p:cNvPr>
          <p:cNvSpPr>
            <a:spLocks noChangeArrowheads="1"/>
          </p:cNvSpPr>
          <p:nvPr/>
        </p:nvSpPr>
        <p:spPr bwMode="auto">
          <a:xfrm>
            <a:off x="8688918" y="333376"/>
            <a:ext cx="3181349" cy="1008063"/>
          </a:xfrm>
          <a:prstGeom prst="rect">
            <a:avLst/>
          </a:prstGeom>
          <a:no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en-US" altLang="en-US" sz="1400" dirty="0">
              <a:ea typeface="+mn-ea"/>
            </a:endParaRPr>
          </a:p>
        </p:txBody>
      </p:sp>
      <p:pic>
        <p:nvPicPr>
          <p:cNvPr id="1032" name="Picture 12" descr="ADASS LOGO_new spacing">
            <a:extLst>
              <a:ext uri="{FF2B5EF4-FFF2-40B4-BE49-F238E27FC236}">
                <a16:creationId xmlns:a16="http://schemas.microsoft.com/office/drawing/2014/main" id="{19720ABE-5912-6FF5-FE06-A2764B979F1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6726" t="9352" r="11958" b="20761"/>
          <a:stretch>
            <a:fillRect/>
          </a:stretch>
        </p:blipFill>
        <p:spPr bwMode="auto">
          <a:xfrm>
            <a:off x="9649884" y="522288"/>
            <a:ext cx="22076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4">
            <a:extLst>
              <a:ext uri="{FF2B5EF4-FFF2-40B4-BE49-F238E27FC236}">
                <a16:creationId xmlns:a16="http://schemas.microsoft.com/office/drawing/2014/main" id="{201868C6-9503-951E-F817-8515DF402D3A}"/>
              </a:ext>
            </a:extLst>
          </p:cNvPr>
          <p:cNvSpPr>
            <a:spLocks noChangeArrowheads="1"/>
          </p:cNvSpPr>
          <p:nvPr userDrawn="1"/>
        </p:nvSpPr>
        <p:spPr bwMode="auto">
          <a:xfrm>
            <a:off x="0" y="0"/>
            <a:ext cx="12192000" cy="539750"/>
          </a:xfrm>
          <a:prstGeom prst="rect">
            <a:avLst/>
          </a:prstGeom>
          <a:solidFill>
            <a:srgbClr val="DDDDDD"/>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z="1800" dirty="0">
              <a:ea typeface="+mn-ea"/>
            </a:endParaRPr>
          </a:p>
        </p:txBody>
      </p:sp>
      <p:sp>
        <p:nvSpPr>
          <p:cNvPr id="1034" name="Rectangle 15">
            <a:extLst>
              <a:ext uri="{FF2B5EF4-FFF2-40B4-BE49-F238E27FC236}">
                <a16:creationId xmlns:a16="http://schemas.microsoft.com/office/drawing/2014/main" id="{3E25B38B-2967-8450-BD12-87F4C55C73C9}"/>
              </a:ext>
            </a:extLst>
          </p:cNvPr>
          <p:cNvSpPr>
            <a:spLocks noChangeArrowheads="1"/>
          </p:cNvSpPr>
          <p:nvPr userDrawn="1"/>
        </p:nvSpPr>
        <p:spPr bwMode="auto">
          <a:xfrm>
            <a:off x="0" y="6345238"/>
            <a:ext cx="12192000" cy="539750"/>
          </a:xfrm>
          <a:prstGeom prst="rect">
            <a:avLst/>
          </a:prstGeom>
          <a:solidFill>
            <a:srgbClr val="DDDDDD"/>
          </a:soli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sz="1800" dirty="0">
              <a:ea typeface="+mn-ea"/>
            </a:endParaRPr>
          </a:p>
        </p:txBody>
      </p:sp>
    </p:spTree>
    <p:extLst>
      <p:ext uri="{BB962C8B-B14F-4D97-AF65-F5344CB8AC3E}">
        <p14:creationId xmlns:p14="http://schemas.microsoft.com/office/powerpoint/2010/main" val="14738158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3600" b="1">
          <a:solidFill>
            <a:srgbClr val="8D2F5E"/>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b="1">
          <a:solidFill>
            <a:srgbClr val="8D2F5E"/>
          </a:solidFill>
          <a:latin typeface="Arial Unicode MS" pitchFamily="34" charset="-128"/>
          <a:ea typeface="MS PGothic" panose="020B0600070205080204" pitchFamily="34" charset="-128"/>
          <a:cs typeface="MS PGothic" charset="0"/>
        </a:defRPr>
      </a:lvl2pPr>
      <a:lvl3pPr algn="l" rtl="0" eaLnBrk="0" fontAlgn="base" hangingPunct="0">
        <a:spcBef>
          <a:spcPct val="0"/>
        </a:spcBef>
        <a:spcAft>
          <a:spcPct val="0"/>
        </a:spcAft>
        <a:defRPr sz="3600" b="1">
          <a:solidFill>
            <a:srgbClr val="8D2F5E"/>
          </a:solidFill>
          <a:latin typeface="Arial Unicode MS" pitchFamily="34" charset="-128"/>
          <a:ea typeface="MS PGothic" panose="020B0600070205080204" pitchFamily="34" charset="-128"/>
          <a:cs typeface="MS PGothic" charset="0"/>
        </a:defRPr>
      </a:lvl3pPr>
      <a:lvl4pPr algn="l" rtl="0" eaLnBrk="0" fontAlgn="base" hangingPunct="0">
        <a:spcBef>
          <a:spcPct val="0"/>
        </a:spcBef>
        <a:spcAft>
          <a:spcPct val="0"/>
        </a:spcAft>
        <a:defRPr sz="3600" b="1">
          <a:solidFill>
            <a:srgbClr val="8D2F5E"/>
          </a:solidFill>
          <a:latin typeface="Arial Unicode MS" pitchFamily="34" charset="-128"/>
          <a:ea typeface="MS PGothic" panose="020B0600070205080204" pitchFamily="34" charset="-128"/>
          <a:cs typeface="MS PGothic" charset="0"/>
        </a:defRPr>
      </a:lvl4pPr>
      <a:lvl5pPr algn="l" rtl="0" eaLnBrk="0" fontAlgn="base" hangingPunct="0">
        <a:spcBef>
          <a:spcPct val="0"/>
        </a:spcBef>
        <a:spcAft>
          <a:spcPct val="0"/>
        </a:spcAft>
        <a:defRPr sz="3600" b="1">
          <a:solidFill>
            <a:srgbClr val="8D2F5E"/>
          </a:solidFill>
          <a:latin typeface="Arial Unicode MS" pitchFamily="34" charset="-128"/>
          <a:ea typeface="MS PGothic" panose="020B0600070205080204" pitchFamily="34" charset="-128"/>
          <a:cs typeface="MS PGothic" charset="0"/>
        </a:defRPr>
      </a:lvl5pPr>
      <a:lvl6pPr marL="457200" algn="l" rtl="0" fontAlgn="base">
        <a:spcBef>
          <a:spcPct val="0"/>
        </a:spcBef>
        <a:spcAft>
          <a:spcPct val="0"/>
        </a:spcAft>
        <a:defRPr sz="3600" b="1">
          <a:solidFill>
            <a:srgbClr val="8D2F5E"/>
          </a:solidFill>
          <a:latin typeface="Arial Unicode MS" pitchFamily="34" charset="-128"/>
        </a:defRPr>
      </a:lvl6pPr>
      <a:lvl7pPr marL="914400" algn="l" rtl="0" fontAlgn="base">
        <a:spcBef>
          <a:spcPct val="0"/>
        </a:spcBef>
        <a:spcAft>
          <a:spcPct val="0"/>
        </a:spcAft>
        <a:defRPr sz="3600" b="1">
          <a:solidFill>
            <a:srgbClr val="8D2F5E"/>
          </a:solidFill>
          <a:latin typeface="Arial Unicode MS" pitchFamily="34" charset="-128"/>
        </a:defRPr>
      </a:lvl7pPr>
      <a:lvl8pPr marL="1371600" algn="l" rtl="0" fontAlgn="base">
        <a:spcBef>
          <a:spcPct val="0"/>
        </a:spcBef>
        <a:spcAft>
          <a:spcPct val="0"/>
        </a:spcAft>
        <a:defRPr sz="3600" b="1">
          <a:solidFill>
            <a:srgbClr val="8D2F5E"/>
          </a:solidFill>
          <a:latin typeface="Arial Unicode MS" pitchFamily="34" charset="-128"/>
        </a:defRPr>
      </a:lvl8pPr>
      <a:lvl9pPr marL="1828800" algn="l" rtl="0" fontAlgn="base">
        <a:spcBef>
          <a:spcPct val="0"/>
        </a:spcBef>
        <a:spcAft>
          <a:spcPct val="0"/>
        </a:spcAft>
        <a:defRPr sz="3600" b="1">
          <a:solidFill>
            <a:srgbClr val="8D2F5E"/>
          </a:solidFill>
          <a:latin typeface="Arial Unicode MS" pitchFamily="34"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Sophie.parker@family-action.org.uk"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hyperlink" Target="mailto:g.crooks@nhs.net" TargetMode="External"/><Relationship Id="rId4" Type="http://schemas.openxmlformats.org/officeDocument/2006/relationships/hyperlink" Target="mailto:Amanda.Bradley@leeds.gov.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hyperlink" Target="mailto:Leedsyoungcarers@family-action.org.uk" TargetMode="External"/><Relationship Id="rId4" Type="http://schemas.openxmlformats.org/officeDocument/2006/relationships/hyperlink" Target="https://www.family-action.org.uk/what-we-do/children-families/leeds-young-carers-support-serv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http://www.adass.org.uk/carers-challenge-23"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office.com/e/T1wpivGwid"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4" y="2115649"/>
            <a:ext cx="7545678" cy="881935"/>
          </a:xfrm>
        </p:spPr>
        <p:txBody>
          <a:bodyPr/>
          <a:lstStyle/>
          <a:p>
            <a:r>
              <a:rPr lang="en-GB" dirty="0"/>
              <a:t>“No Wrong Doors for </a:t>
            </a:r>
            <a:br>
              <a:rPr lang="en-GB" dirty="0"/>
            </a:br>
            <a:r>
              <a:rPr lang="en-GB" dirty="0"/>
              <a:t>Young Carers”  Launch Event</a:t>
            </a:r>
            <a:br>
              <a:rPr lang="en-GB" dirty="0"/>
            </a:br>
            <a:br>
              <a:rPr lang="en-GB" dirty="0"/>
            </a:br>
            <a:r>
              <a:rPr lang="en-GB" sz="4400" dirty="0"/>
              <a:t>We will be starting at 10am</a:t>
            </a: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289528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9155-F186-2091-B9BD-39C8B2F26F0C}"/>
              </a:ext>
            </a:extLst>
          </p:cNvPr>
          <p:cNvSpPr>
            <a:spLocks noGrp="1"/>
          </p:cNvSpPr>
          <p:nvPr>
            <p:ph type="title"/>
          </p:nvPr>
        </p:nvSpPr>
        <p:spPr/>
        <p:txBody>
          <a:bodyPr/>
          <a:lstStyle/>
          <a:p>
            <a:r>
              <a:rPr lang="en-GB" sz="3200" dirty="0"/>
              <a:t>“No Wrong Doors for Young Carers” </a:t>
            </a:r>
            <a:r>
              <a:rPr lang="en-GB" dirty="0"/>
              <a:t>The </a:t>
            </a:r>
            <a:r>
              <a:rPr lang="en-GB" sz="3200" dirty="0"/>
              <a:t>MoU</a:t>
            </a:r>
            <a:endParaRPr lang="en-GB" dirty="0"/>
          </a:p>
        </p:txBody>
      </p:sp>
      <p:sp>
        <p:nvSpPr>
          <p:cNvPr id="2" name="Title 2">
            <a:extLst>
              <a:ext uri="{FF2B5EF4-FFF2-40B4-BE49-F238E27FC236}">
                <a16:creationId xmlns:a16="http://schemas.microsoft.com/office/drawing/2014/main" id="{A72C4C51-EE75-B916-D6C8-761FC67A415B}"/>
              </a:ext>
            </a:extLst>
          </p:cNvPr>
          <p:cNvSpPr txBox="1">
            <a:spLocks/>
          </p:cNvSpPr>
          <p:nvPr/>
        </p:nvSpPr>
        <p:spPr>
          <a:xfrm>
            <a:off x="450003" y="1966958"/>
            <a:ext cx="11303847" cy="1224989"/>
          </a:xfrm>
          <a:prstGeom prst="rect">
            <a:avLst/>
          </a:prstGeom>
        </p:spPr>
        <p:txBody>
          <a:bodyPr/>
          <a:lstStyle>
            <a:lvl1pPr algn="r" defTabSz="914400" rtl="0" eaLnBrk="1" latinLnBrk="0" hangingPunct="1">
              <a:lnSpc>
                <a:spcPct val="90000"/>
              </a:lnSpc>
              <a:spcBef>
                <a:spcPct val="0"/>
              </a:spcBef>
              <a:buNone/>
              <a:defRPr sz="3200" kern="1200">
                <a:solidFill>
                  <a:srgbClr val="152F4E"/>
                </a:solidFill>
                <a:latin typeface="Rubik Medium" panose="00000600000000000000" pitchFamily="2" charset="-79"/>
                <a:ea typeface="+mj-ea"/>
                <a:cs typeface="Rubik Medium" panose="00000600000000000000" pitchFamily="2" charset="-79"/>
              </a:defRPr>
            </a:lvl1pPr>
          </a:lstStyle>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1.	Key principles	</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2.	</a:t>
            </a:r>
            <a:r>
              <a:rPr lang="en-US" sz="2800" b="1" dirty="0">
                <a:latin typeface="Rubik" panose="00000500000000000000" pitchFamily="2" charset="-79"/>
                <a:cs typeface="Rubik" panose="00000500000000000000" pitchFamily="2" charset="-79"/>
              </a:rPr>
              <a:t>L</a:t>
            </a:r>
            <a:r>
              <a:rPr kumimoji="0" lang="en-US" sz="2800" b="1" i="0" u="none" strike="noStrike" kern="1200" cap="none" spc="0" normalizeH="0" baseline="0" noProof="0" dirty="0" err="1">
                <a:ln>
                  <a:noFill/>
                </a:ln>
                <a:solidFill>
                  <a:srgbClr val="152F4E"/>
                </a:solidFill>
                <a:effectLst/>
                <a:uLnTx/>
                <a:uFillTx/>
                <a:latin typeface="Rubik" panose="00000500000000000000" pitchFamily="2" charset="-79"/>
                <a:cs typeface="Rubik" panose="00000500000000000000" pitchFamily="2" charset="-79"/>
              </a:rPr>
              <a:t>ocal</a:t>
            </a: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 context	</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3.	Identifying young carers and promoting wellbeing</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4.	Assessment, information and support</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5.	Transition to adulthood</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6.	Information sharing	</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7.	Safeguarding and partnership working</a:t>
            </a: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8.	Putting these intentions into action and accountability</a:t>
            </a:r>
          </a:p>
          <a:p>
            <a:pPr marR="0" lvl="0" algn="l" defTabSz="914400" rtl="0" eaLnBrk="1" fontAlgn="auto" latinLnBrk="0" hangingPunct="1">
              <a:lnSpc>
                <a:spcPct val="90000"/>
              </a:lnSpc>
              <a:spcBef>
                <a:spcPct val="0"/>
              </a:spcBef>
              <a:spcAft>
                <a:spcPts val="0"/>
              </a:spcAft>
              <a:buClrTx/>
              <a:buSzTx/>
              <a:tabLst/>
              <a:defRPr/>
            </a:pPr>
            <a:b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endParaRPr lang="en-US" sz="2800" b="1" dirty="0">
              <a:latin typeface="Rubik" panose="00000500000000000000" pitchFamily="2" charset="-79"/>
              <a:cs typeface="Rubik" panose="00000500000000000000" pitchFamily="2"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154631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9155-F186-2091-B9BD-39C8B2F26F0C}"/>
              </a:ext>
            </a:extLst>
          </p:cNvPr>
          <p:cNvSpPr>
            <a:spLocks noGrp="1"/>
          </p:cNvSpPr>
          <p:nvPr>
            <p:ph type="title"/>
          </p:nvPr>
        </p:nvSpPr>
        <p:spPr/>
        <p:txBody>
          <a:bodyPr/>
          <a:lstStyle/>
          <a:p>
            <a:r>
              <a:rPr lang="en-GB" sz="3200" dirty="0"/>
              <a:t>“No Wrong Doors for Young Carers”– Who should be the signatories?</a:t>
            </a:r>
            <a:endParaRPr lang="en-GB" dirty="0"/>
          </a:p>
        </p:txBody>
      </p:sp>
      <p:sp>
        <p:nvSpPr>
          <p:cNvPr id="2" name="Title 2">
            <a:extLst>
              <a:ext uri="{FF2B5EF4-FFF2-40B4-BE49-F238E27FC236}">
                <a16:creationId xmlns:a16="http://schemas.microsoft.com/office/drawing/2014/main" id="{A72C4C51-EE75-B916-D6C8-761FC67A415B}"/>
              </a:ext>
            </a:extLst>
          </p:cNvPr>
          <p:cNvSpPr txBox="1">
            <a:spLocks/>
          </p:cNvSpPr>
          <p:nvPr/>
        </p:nvSpPr>
        <p:spPr>
          <a:xfrm>
            <a:off x="450003" y="1966958"/>
            <a:ext cx="11303847" cy="1224989"/>
          </a:xfrm>
          <a:prstGeom prst="rect">
            <a:avLst/>
          </a:prstGeom>
        </p:spPr>
        <p:txBody>
          <a:bodyPr/>
          <a:lstStyle>
            <a:lvl1pPr algn="r" defTabSz="914400" rtl="0" eaLnBrk="1" latinLnBrk="0" hangingPunct="1">
              <a:lnSpc>
                <a:spcPct val="90000"/>
              </a:lnSpc>
              <a:spcBef>
                <a:spcPct val="0"/>
              </a:spcBef>
              <a:buNone/>
              <a:defRPr sz="3200" kern="1200">
                <a:solidFill>
                  <a:srgbClr val="152F4E"/>
                </a:solidFill>
                <a:latin typeface="Rubik Medium" panose="00000600000000000000" pitchFamily="2" charset="-79"/>
                <a:ea typeface="+mj-ea"/>
                <a:cs typeface="Rubik Medium" panose="00000600000000000000" pitchFamily="2" charset="-79"/>
              </a:defRPr>
            </a:lvl1pPr>
          </a:lstStyle>
          <a:p>
            <a:pPr marR="0" lvl="0" algn="l" defTabSz="914400" rtl="0" eaLnBrk="1" fontAlgn="auto" latinLnBrk="0" hangingPunct="1">
              <a:lnSpc>
                <a:spcPct val="90000"/>
              </a:lnSpc>
              <a:spcBef>
                <a:spcPct val="0"/>
              </a:spcBef>
              <a:spcAft>
                <a:spcPts val="0"/>
              </a:spcAft>
              <a:buClrTx/>
              <a:buSzTx/>
              <a:tabLst/>
              <a:defRPr/>
            </a:pPr>
            <a:r>
              <a:rPr lang="en-US" sz="2800" b="1" dirty="0">
                <a:latin typeface="Rubik" panose="00000500000000000000" pitchFamily="2" charset="-79"/>
                <a:cs typeface="Rubik" panose="00000500000000000000" pitchFamily="2" charset="-79"/>
              </a:rPr>
              <a:t>As a minimum:</a:t>
            </a:r>
          </a:p>
          <a:p>
            <a:pPr marL="514350" marR="0" lvl="0" indent="-514350" algn="l" defTabSz="914400" rtl="0" eaLnBrk="1" fontAlgn="auto" latinLnBrk="0" hangingPunct="1">
              <a:lnSpc>
                <a:spcPct val="90000"/>
              </a:lnSpc>
              <a:spcBef>
                <a:spcPct val="0"/>
              </a:spcBef>
              <a:spcAft>
                <a:spcPts val="0"/>
              </a:spcAft>
              <a:buClrTx/>
              <a:buSzTx/>
              <a:buAutoNum type="arabicPeriod"/>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Director of Adult Social Care Services</a:t>
            </a:r>
          </a:p>
          <a:p>
            <a:pPr marL="514350" marR="0" lvl="0" indent="-514350" algn="l" defTabSz="914400" rtl="0" eaLnBrk="1" fontAlgn="auto" latinLnBrk="0" hangingPunct="1">
              <a:lnSpc>
                <a:spcPct val="90000"/>
              </a:lnSpc>
              <a:spcBef>
                <a:spcPct val="0"/>
              </a:spcBef>
              <a:spcAft>
                <a:spcPts val="0"/>
              </a:spcAft>
              <a:buClrTx/>
              <a:buSzTx/>
              <a:buAutoNum type="arabicPeriod"/>
              <a:tabLst/>
              <a:defRPr/>
            </a:pPr>
            <a:r>
              <a:rPr lang="en-US" sz="2800" b="1" dirty="0">
                <a:latin typeface="Rubik" panose="00000500000000000000" pitchFamily="2" charset="-79"/>
                <a:cs typeface="Rubik" panose="00000500000000000000" pitchFamily="2" charset="-79"/>
              </a:rPr>
              <a:t>Director of Children’s Social Care Services</a:t>
            </a:r>
          </a:p>
          <a:p>
            <a:pPr marL="514350" marR="0" lvl="0" indent="-514350" algn="l" defTabSz="914400" rtl="0" eaLnBrk="1" fontAlgn="auto" latinLnBrk="0" hangingPunct="1">
              <a:lnSpc>
                <a:spcPct val="90000"/>
              </a:lnSpc>
              <a:spcBef>
                <a:spcPct val="0"/>
              </a:spcBef>
              <a:spcAft>
                <a:spcPts val="0"/>
              </a:spcAft>
              <a:buClrTx/>
              <a:buSzTx/>
              <a:buAutoNum type="arabicPeriod"/>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Chief Exec/Chair of Integrated Care Board</a:t>
            </a:r>
          </a:p>
          <a:p>
            <a:pPr marL="514350" marR="0" lvl="0" indent="-514350" algn="l" defTabSz="914400" rtl="0" eaLnBrk="1" fontAlgn="auto" latinLnBrk="0" hangingPunct="1">
              <a:lnSpc>
                <a:spcPct val="90000"/>
              </a:lnSpc>
              <a:spcBef>
                <a:spcPct val="0"/>
              </a:spcBef>
              <a:spcAft>
                <a:spcPts val="0"/>
              </a:spcAft>
              <a:buClrTx/>
              <a:buSzTx/>
              <a:buAutoNum type="arabicPeriod"/>
              <a:tabLst/>
              <a:defRPr/>
            </a:pPr>
            <a:endParaRPr lang="en-US" sz="2800" b="1" dirty="0">
              <a:latin typeface="Rubik" panose="00000500000000000000" pitchFamily="2" charset="-79"/>
              <a:cs typeface="Rubik" panose="00000500000000000000" pitchFamily="2" charset="-79"/>
            </a:endParaRPr>
          </a:p>
          <a:p>
            <a:pPr marR="0" lvl="0" algn="l" defTabSz="914400" rtl="0" eaLnBrk="1" fontAlgn="auto" latinLnBrk="0" hangingPunct="1">
              <a:lnSpc>
                <a:spcPct val="90000"/>
              </a:lnSpc>
              <a:spcBef>
                <a:spcPct val="0"/>
              </a:spcBef>
              <a:spcAft>
                <a:spcPts val="0"/>
              </a:spcAft>
              <a:buClrTx/>
              <a:buSzTx/>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Other potential signatories:</a:t>
            </a:r>
          </a:p>
          <a:p>
            <a:pPr marR="0" lvl="0" algn="l" defTabSz="914400" rtl="0" eaLnBrk="1" fontAlgn="auto" latinLnBrk="0" hangingPunct="1">
              <a:lnSpc>
                <a:spcPct val="90000"/>
              </a:lnSpc>
              <a:spcBef>
                <a:spcPct val="0"/>
              </a:spcBef>
              <a:spcAft>
                <a:spcPts val="0"/>
              </a:spcAft>
              <a:buClrTx/>
              <a:buSzTx/>
              <a:tabLst/>
              <a:defRPr/>
            </a:pPr>
            <a:b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endParaRPr lang="en-US" sz="2800" b="1" dirty="0">
              <a:latin typeface="Rubik" panose="00000500000000000000" pitchFamily="2" charset="-79"/>
              <a:cs typeface="Rubik" panose="00000500000000000000" pitchFamily="2"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endParaRPr>
          </a:p>
        </p:txBody>
      </p:sp>
      <p:graphicFrame>
        <p:nvGraphicFramePr>
          <p:cNvPr id="3" name="Table 2">
            <a:extLst>
              <a:ext uri="{FF2B5EF4-FFF2-40B4-BE49-F238E27FC236}">
                <a16:creationId xmlns:a16="http://schemas.microsoft.com/office/drawing/2014/main" id="{AE333CFE-5559-E8F7-E59E-DD207E6A1A92}"/>
              </a:ext>
            </a:extLst>
          </p:cNvPr>
          <p:cNvGraphicFramePr>
            <a:graphicFrameLocks noGrp="1"/>
          </p:cNvGraphicFramePr>
          <p:nvPr>
            <p:extLst>
              <p:ext uri="{D42A27DB-BD31-4B8C-83A1-F6EECF244321}">
                <p14:modId xmlns:p14="http://schemas.microsoft.com/office/powerpoint/2010/main" val="4146209082"/>
              </p:ext>
            </p:extLst>
          </p:nvPr>
        </p:nvGraphicFramePr>
        <p:xfrm>
          <a:off x="536575" y="4291541"/>
          <a:ext cx="11068368" cy="1804459"/>
        </p:xfrm>
        <a:graphic>
          <a:graphicData uri="http://schemas.openxmlformats.org/drawingml/2006/table">
            <a:tbl>
              <a:tblPr firstRow="1" bandRow="1">
                <a:tableStyleId>{5C22544A-7EE6-4342-B048-85BDC9FD1C3A}</a:tableStyleId>
              </a:tblPr>
              <a:tblGrid>
                <a:gridCol w="5111750">
                  <a:extLst>
                    <a:ext uri="{9D8B030D-6E8A-4147-A177-3AD203B41FA5}">
                      <a16:colId xmlns:a16="http://schemas.microsoft.com/office/drawing/2014/main" val="3010004210"/>
                    </a:ext>
                  </a:extLst>
                </a:gridCol>
                <a:gridCol w="5956618">
                  <a:extLst>
                    <a:ext uri="{9D8B030D-6E8A-4147-A177-3AD203B41FA5}">
                      <a16:colId xmlns:a16="http://schemas.microsoft.com/office/drawing/2014/main" val="2085420707"/>
                    </a:ext>
                  </a:extLst>
                </a:gridCol>
              </a:tblGrid>
              <a:tr h="432859">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152F4E"/>
                          </a:solidFill>
                          <a:effectLst/>
                          <a:uLnTx/>
                          <a:uFillTx/>
                          <a:latin typeface="Rubik" panose="00000500000000000000" pitchFamily="2" charset="-79"/>
                          <a:ea typeface="+mn-ea"/>
                          <a:cs typeface="Rubik" panose="00000500000000000000" pitchFamily="2" charset="-79"/>
                        </a:rPr>
                        <a:t>- Drug and alcohol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rgbClr val="152F4E"/>
                          </a:solidFill>
                          <a:latin typeface="Rubik" panose="00000500000000000000" pitchFamily="2" charset="-79"/>
                          <a:cs typeface="Rubik" panose="00000500000000000000" pitchFamily="2" charset="-79"/>
                        </a:rPr>
                        <a:t>- </a:t>
                      </a:r>
                      <a:r>
                        <a:rPr lang="en-GB" b="0" dirty="0">
                          <a:solidFill>
                            <a:srgbClr val="152F4E"/>
                          </a:solidFill>
                          <a:latin typeface="Rubik" panose="00000500000000000000" pitchFamily="2" charset="-79"/>
                          <a:cs typeface="Rubik" panose="00000500000000000000" pitchFamily="2" charset="-79"/>
                        </a:rPr>
                        <a:t>Local carer organisations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3522978"/>
                  </a:ext>
                </a:extLst>
              </a:tr>
              <a:tr h="287764">
                <a:tc>
                  <a:txBody>
                    <a:bodyPr/>
                    <a:lstStyle/>
                    <a:p>
                      <a:r>
                        <a:rPr kumimoji="0" lang="en-US" sz="1800" b="0" i="0" u="none" strike="noStrike" kern="1200" cap="none" spc="0" normalizeH="0" baseline="0" noProof="0" dirty="0">
                          <a:ln>
                            <a:noFill/>
                          </a:ln>
                          <a:solidFill>
                            <a:srgbClr val="152F4E"/>
                          </a:solidFill>
                          <a:effectLst/>
                          <a:uLnTx/>
                          <a:uFillTx/>
                          <a:latin typeface="Rubik" panose="00000500000000000000" pitchFamily="2" charset="-79"/>
                          <a:ea typeface="+mn-ea"/>
                          <a:cs typeface="Rubik" panose="00000500000000000000" pitchFamily="2" charset="-79"/>
                        </a:rPr>
                        <a:t>- Early help/family support (if separate to children’s social care)</a:t>
                      </a:r>
                      <a:endParaRPr lang="en-GB" dirty="0">
                        <a:solidFill>
                          <a:srgbClr val="152F4E"/>
                        </a:solidFill>
                        <a:latin typeface="Rubik" panose="00000500000000000000" pitchFamily="2" charset="-79"/>
                        <a:cs typeface="Rubik" panose="00000500000000000000"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F4E"/>
                          </a:solidFill>
                          <a:effectLst/>
                          <a:uLnTx/>
                          <a:uFillTx/>
                          <a:latin typeface="Rubik" panose="00000500000000000000" pitchFamily="2" charset="-79"/>
                          <a:ea typeface="+mn-ea"/>
                          <a:cs typeface="Rubik" panose="00000500000000000000" pitchFamily="2" charset="-79"/>
                        </a:rPr>
                        <a:t>- Mental health trust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1622360"/>
                  </a:ext>
                </a:extLst>
              </a:tr>
              <a:tr h="287764">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152F4E"/>
                          </a:solidFill>
                          <a:effectLst/>
                          <a:uLnTx/>
                          <a:uFillTx/>
                          <a:latin typeface="Rubik" panose="00000500000000000000" pitchFamily="2" charset="-79"/>
                          <a:ea typeface="+mn-ea"/>
                          <a:cs typeface="Rubik" panose="00000500000000000000" pitchFamily="2" charset="-79"/>
                        </a:rPr>
                        <a:t>Education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rgbClr val="152F4E"/>
                          </a:solidFill>
                          <a:latin typeface="Rubik" panose="00000500000000000000" pitchFamily="2" charset="-79"/>
                          <a:cs typeface="Rubik" panose="00000500000000000000" pitchFamily="2" charset="-79"/>
                        </a:rPr>
                        <a:t>- Primary care representative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305553"/>
                  </a:ext>
                </a:extLst>
              </a:tr>
              <a:tr h="287764">
                <a:tc>
                  <a:txBody>
                    <a:bodyPr/>
                    <a:lstStyle/>
                    <a:p>
                      <a:r>
                        <a:rPr lang="en-GB" dirty="0">
                          <a:solidFill>
                            <a:srgbClr val="152F4E"/>
                          </a:solidFill>
                          <a:latin typeface="Rubik" panose="00000500000000000000" pitchFamily="2" charset="-79"/>
                          <a:cs typeface="Rubik" panose="00000500000000000000" pitchFamily="2" charset="-79"/>
                        </a:rPr>
                        <a:t>- Hospital trusts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rgbClr val="152F4E"/>
                          </a:solidFill>
                          <a:latin typeface="Rubik" panose="00000500000000000000" pitchFamily="2" charset="-79"/>
                          <a:cs typeface="Rubik" panose="00000500000000000000" pitchFamily="2" charset="-79"/>
                        </a:rPr>
                        <a:t>- Public health representative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2895230"/>
                  </a:ext>
                </a:extLst>
              </a:tr>
            </a:tbl>
          </a:graphicData>
        </a:graphic>
      </p:graphicFrame>
    </p:spTree>
    <p:extLst>
      <p:ext uri="{BB962C8B-B14F-4D97-AF65-F5344CB8AC3E}">
        <p14:creationId xmlns:p14="http://schemas.microsoft.com/office/powerpoint/2010/main" val="413221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B04DB2-2894-4D2B-9CC9-0E5A382C4B8F}"/>
              </a:ext>
            </a:extLst>
          </p:cNvPr>
          <p:cNvSpPr>
            <a:spLocks noGrp="1"/>
          </p:cNvSpPr>
          <p:nvPr>
            <p:ph type="body" sz="quarter" idx="10"/>
          </p:nvPr>
        </p:nvSpPr>
        <p:spPr>
          <a:xfrm>
            <a:off x="272695" y="425618"/>
            <a:ext cx="10515600" cy="4196485"/>
          </a:xfrm>
        </p:spPr>
        <p:txBody>
          <a:bodyPr>
            <a:normAutofit fontScale="77500" lnSpcReduction="20000"/>
          </a:bodyPr>
          <a:lstStyle/>
          <a:p>
            <a:pPr marL="0" indent="0" algn="ctr">
              <a:buNone/>
            </a:pPr>
            <a:r>
              <a:rPr lang="en-GB" sz="3600" b="1" dirty="0">
                <a:latin typeface="VAG Rounded Std" panose="020F0502020204020204" pitchFamily="34" charset="0"/>
              </a:rPr>
              <a:t>Leeds young carers and a city-wide partner approach</a:t>
            </a:r>
          </a:p>
          <a:p>
            <a:pPr marL="0" indent="0" algn="ctr">
              <a:buNone/>
            </a:pPr>
            <a:endParaRPr lang="en-GB" sz="3600" b="1" dirty="0">
              <a:latin typeface="VAG Rounded Std" panose="020F0502020204020204" pitchFamily="34" charset="0"/>
            </a:endParaRPr>
          </a:p>
          <a:p>
            <a:pPr marL="0" indent="0" algn="ctr">
              <a:buNone/>
            </a:pPr>
            <a:r>
              <a:rPr lang="en-GB" sz="2900" dirty="0">
                <a:latin typeface="VAG Rounded Std" panose="020F0502020204020204" pitchFamily="34" charset="0"/>
              </a:rPr>
              <a:t>Sophie Parker – Leeds Young Carers Support Service Manager – Family Action</a:t>
            </a:r>
          </a:p>
          <a:p>
            <a:pPr marL="0" indent="0" algn="ctr">
              <a:buNone/>
            </a:pPr>
            <a:r>
              <a:rPr lang="en-GB" sz="2900" dirty="0">
                <a:latin typeface="VAG Rounded Std" panose="020F0502020204020204" pitchFamily="34" charset="0"/>
                <a:hlinkClick r:id="rId3"/>
              </a:rPr>
              <a:t>Sophie.parker@family-action.org.uk</a:t>
            </a:r>
            <a:endParaRPr lang="en-GB" sz="2900" dirty="0">
              <a:latin typeface="VAG Rounded Std" panose="020F0502020204020204" pitchFamily="34" charset="0"/>
            </a:endParaRPr>
          </a:p>
          <a:p>
            <a:pPr marL="0" indent="0" algn="ctr">
              <a:buNone/>
            </a:pPr>
            <a:r>
              <a:rPr lang="en-GB" sz="2900" dirty="0">
                <a:latin typeface="VAG Rounded Std" panose="020F0502020204020204" pitchFamily="34" charset="0"/>
              </a:rPr>
              <a:t> Amanda Bradley – Operational Lead for young carers / Cluster Lead – Leeds Local Authority </a:t>
            </a:r>
          </a:p>
          <a:p>
            <a:pPr marL="0" indent="0" algn="ctr">
              <a:buNone/>
            </a:pPr>
            <a:r>
              <a:rPr lang="en-GB" sz="2900" dirty="0">
                <a:latin typeface="VAG Rounded Std" panose="020F0502020204020204" pitchFamily="34" charset="0"/>
                <a:hlinkClick r:id="rId4"/>
              </a:rPr>
              <a:t>Amanda.Bradley@leeds.gov.uk</a:t>
            </a:r>
            <a:endParaRPr lang="en-GB" sz="2900" dirty="0">
              <a:latin typeface="VAG Rounded Std" panose="020F0502020204020204" pitchFamily="34" charset="0"/>
            </a:endParaRPr>
          </a:p>
          <a:p>
            <a:pPr marL="0" indent="0" algn="ctr">
              <a:buNone/>
            </a:pPr>
            <a:r>
              <a:rPr lang="en-GB" sz="2900" dirty="0">
                <a:latin typeface="VAG Rounded Std" panose="020F0502020204020204" pitchFamily="34" charset="0"/>
              </a:rPr>
              <a:t>Gemma Crooks – 0-19 Clinical Team Manager – Leeds Community Healthcare NHS Trust </a:t>
            </a:r>
          </a:p>
          <a:p>
            <a:pPr marL="0" indent="0" algn="ctr">
              <a:buNone/>
            </a:pPr>
            <a:r>
              <a:rPr lang="en-GB" sz="2900" dirty="0">
                <a:latin typeface="VAG Rounded Std" panose="020F0502020204020204" pitchFamily="34" charset="0"/>
                <a:hlinkClick r:id="rId5"/>
              </a:rPr>
              <a:t>g.crooks@nhs.net</a:t>
            </a:r>
            <a:r>
              <a:rPr lang="en-GB" sz="2900" dirty="0">
                <a:latin typeface="VAG Rounded Std" panose="020F0502020204020204" pitchFamily="34" charset="0"/>
              </a:rPr>
              <a:t> </a:t>
            </a:r>
          </a:p>
          <a:p>
            <a:pPr marL="0" indent="0" algn="ctr">
              <a:buNone/>
            </a:pPr>
            <a:endParaRPr lang="en-GB" sz="2000" dirty="0">
              <a:latin typeface="VAG Rounded Std" panose="020F0502020204020204" pitchFamily="34" charset="0"/>
            </a:endParaRPr>
          </a:p>
          <a:p>
            <a:pPr marL="0" indent="0" algn="ctr">
              <a:buNone/>
            </a:pPr>
            <a:endParaRPr lang="en-GB" sz="2000" dirty="0">
              <a:latin typeface="VAG Rounded Std" panose="020F0502020204020204" pitchFamily="34" charset="0"/>
            </a:endParaRPr>
          </a:p>
        </p:txBody>
      </p:sp>
      <p:pic>
        <p:nvPicPr>
          <p:cNvPr id="2" name="object 4">
            <a:extLst>
              <a:ext uri="{FF2B5EF4-FFF2-40B4-BE49-F238E27FC236}">
                <a16:creationId xmlns:a16="http://schemas.microsoft.com/office/drawing/2014/main" id="{7356B625-ACC9-42D2-9D25-15C6BA9BBE20}"/>
              </a:ext>
            </a:extLst>
          </p:cNvPr>
          <p:cNvPicPr/>
          <p:nvPr/>
        </p:nvPicPr>
        <p:blipFill>
          <a:blip r:embed="rId6" cstate="print"/>
          <a:stretch>
            <a:fillRect/>
          </a:stretch>
        </p:blipFill>
        <p:spPr>
          <a:xfrm>
            <a:off x="7653134" y="4171166"/>
            <a:ext cx="3657869" cy="2533739"/>
          </a:xfrm>
          <a:prstGeom prst="rect">
            <a:avLst/>
          </a:prstGeom>
        </p:spPr>
      </p:pic>
      <p:pic>
        <p:nvPicPr>
          <p:cNvPr id="4" name="Picture 3">
            <a:extLst>
              <a:ext uri="{FF2B5EF4-FFF2-40B4-BE49-F238E27FC236}">
                <a16:creationId xmlns:a16="http://schemas.microsoft.com/office/drawing/2014/main" id="{1AB2AF95-1468-6533-7AE9-F6EBBA7A3A60}"/>
              </a:ext>
            </a:extLst>
          </p:cNvPr>
          <p:cNvPicPr>
            <a:picLocks noChangeAspect="1"/>
          </p:cNvPicPr>
          <p:nvPr/>
        </p:nvPicPr>
        <p:blipFill>
          <a:blip r:embed="rId7"/>
          <a:stretch>
            <a:fillRect/>
          </a:stretch>
        </p:blipFill>
        <p:spPr>
          <a:xfrm>
            <a:off x="10579288" y="442453"/>
            <a:ext cx="1340017" cy="1340017"/>
          </a:xfrm>
          <a:prstGeom prst="rect">
            <a:avLst/>
          </a:prstGeom>
        </p:spPr>
      </p:pic>
    </p:spTree>
    <p:extLst>
      <p:ext uri="{BB962C8B-B14F-4D97-AF65-F5344CB8AC3E}">
        <p14:creationId xmlns:p14="http://schemas.microsoft.com/office/powerpoint/2010/main" val="176091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F916-8A69-43A6-9AA3-C1E0A85C8FA9}"/>
              </a:ext>
            </a:extLst>
          </p:cNvPr>
          <p:cNvSpPr>
            <a:spLocks noGrp="1"/>
          </p:cNvSpPr>
          <p:nvPr>
            <p:ph type="title"/>
          </p:nvPr>
        </p:nvSpPr>
        <p:spPr>
          <a:xfrm>
            <a:off x="982980" y="0"/>
            <a:ext cx="10226040" cy="1325563"/>
          </a:xfrm>
        </p:spPr>
        <p:txBody>
          <a:bodyPr>
            <a:normAutofit/>
          </a:bodyPr>
          <a:lstStyle/>
          <a:p>
            <a:pPr algn="ctr"/>
            <a:r>
              <a:rPr lang="en-GB" sz="3600" dirty="0"/>
              <a:t>Young Carers in Leeds</a:t>
            </a:r>
          </a:p>
        </p:txBody>
      </p:sp>
      <p:cxnSp>
        <p:nvCxnSpPr>
          <p:cNvPr id="6" name="Straight Connector 5">
            <a:extLst>
              <a:ext uri="{FF2B5EF4-FFF2-40B4-BE49-F238E27FC236}">
                <a16:creationId xmlns:a16="http://schemas.microsoft.com/office/drawing/2014/main" id="{6FAEECE6-64C7-B4B7-1B75-28A6B4E75598}"/>
              </a:ext>
            </a:extLst>
          </p:cNvPr>
          <p:cNvCxnSpPr/>
          <p:nvPr/>
        </p:nvCxnSpPr>
        <p:spPr>
          <a:xfrm>
            <a:off x="2181497" y="2834640"/>
            <a:ext cx="7746274"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E300230-E169-EB53-1327-CE24F398FFEF}"/>
              </a:ext>
            </a:extLst>
          </p:cNvPr>
          <p:cNvCxnSpPr>
            <a:cxnSpLocks/>
          </p:cNvCxnSpPr>
          <p:nvPr/>
        </p:nvCxnSpPr>
        <p:spPr>
          <a:xfrm>
            <a:off x="5094872" y="2814765"/>
            <a:ext cx="0" cy="398698"/>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47DF7AA-FD6D-5416-1340-080B3F4AD984}"/>
              </a:ext>
            </a:extLst>
          </p:cNvPr>
          <p:cNvSpPr txBox="1"/>
          <p:nvPr/>
        </p:nvSpPr>
        <p:spPr>
          <a:xfrm>
            <a:off x="4277280" y="3351962"/>
            <a:ext cx="248193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25E66"/>
                </a:solidFill>
                <a:effectLst/>
                <a:uLnTx/>
                <a:uFillTx/>
                <a:latin typeface="VAG Rounded Std"/>
                <a:ea typeface="+mn-ea"/>
                <a:cs typeface="+mn-cs"/>
              </a:rPr>
              <a:t>Family Action commissioned April 2020</a:t>
            </a:r>
          </a:p>
        </p:txBody>
      </p:sp>
      <p:sp>
        <p:nvSpPr>
          <p:cNvPr id="10" name="TextBox 9">
            <a:extLst>
              <a:ext uri="{FF2B5EF4-FFF2-40B4-BE49-F238E27FC236}">
                <a16:creationId xmlns:a16="http://schemas.microsoft.com/office/drawing/2014/main" id="{A7F719C2-AA8E-0863-339A-44A3C85BC8A8}"/>
              </a:ext>
            </a:extLst>
          </p:cNvPr>
          <p:cNvSpPr txBox="1"/>
          <p:nvPr/>
        </p:nvSpPr>
        <p:spPr>
          <a:xfrm>
            <a:off x="378823" y="2991394"/>
            <a:ext cx="288688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25E66"/>
                </a:solidFill>
                <a:effectLst/>
                <a:uLnTx/>
                <a:uFillTx/>
                <a:latin typeface="VAG Rounded Std"/>
                <a:ea typeface="+mn-ea"/>
                <a:cs typeface="+mn-cs"/>
              </a:rPr>
              <a:t>Previous charity commissioned – resilience based approach</a:t>
            </a:r>
          </a:p>
        </p:txBody>
      </p:sp>
      <p:sp>
        <p:nvSpPr>
          <p:cNvPr id="11" name="TextBox 10">
            <a:extLst>
              <a:ext uri="{FF2B5EF4-FFF2-40B4-BE49-F238E27FC236}">
                <a16:creationId xmlns:a16="http://schemas.microsoft.com/office/drawing/2014/main" id="{5C21FD2B-C4B2-EAA8-66DA-FF38573A079E}"/>
              </a:ext>
            </a:extLst>
          </p:cNvPr>
          <p:cNvSpPr txBox="1"/>
          <p:nvPr/>
        </p:nvSpPr>
        <p:spPr>
          <a:xfrm>
            <a:off x="2861552" y="1908657"/>
            <a:ext cx="56562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25E66"/>
                </a:solidFill>
                <a:effectLst/>
                <a:uLnTx/>
                <a:uFillTx/>
                <a:latin typeface="VAG Rounded Std"/>
                <a:ea typeface="+mn-ea"/>
                <a:cs typeface="+mn-cs"/>
              </a:rPr>
              <a:t>2019 Young Carers Working Group established</a:t>
            </a:r>
          </a:p>
        </p:txBody>
      </p:sp>
      <p:sp>
        <p:nvSpPr>
          <p:cNvPr id="12" name="TextBox 11">
            <a:extLst>
              <a:ext uri="{FF2B5EF4-FFF2-40B4-BE49-F238E27FC236}">
                <a16:creationId xmlns:a16="http://schemas.microsoft.com/office/drawing/2014/main" id="{6BFD494F-E0A5-4605-808A-CE3894AA7BE0}"/>
              </a:ext>
            </a:extLst>
          </p:cNvPr>
          <p:cNvSpPr txBox="1"/>
          <p:nvPr/>
        </p:nvSpPr>
        <p:spPr>
          <a:xfrm>
            <a:off x="7080069" y="3213463"/>
            <a:ext cx="222068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25E66"/>
                </a:solidFill>
                <a:effectLst/>
                <a:uLnTx/>
                <a:uFillTx/>
                <a:latin typeface="VAG Rounded Std"/>
                <a:ea typeface="+mn-ea"/>
                <a:cs typeface="+mn-cs"/>
              </a:rPr>
              <a:t>No wrong doors pathway and Brief assessment tool launched Nov 2022</a:t>
            </a:r>
          </a:p>
        </p:txBody>
      </p:sp>
      <p:sp>
        <p:nvSpPr>
          <p:cNvPr id="13" name="TextBox 12">
            <a:extLst>
              <a:ext uri="{FF2B5EF4-FFF2-40B4-BE49-F238E27FC236}">
                <a16:creationId xmlns:a16="http://schemas.microsoft.com/office/drawing/2014/main" id="{B4A00421-0D0B-2913-9573-786A4C176EAD}"/>
              </a:ext>
            </a:extLst>
          </p:cNvPr>
          <p:cNvSpPr txBox="1"/>
          <p:nvPr/>
        </p:nvSpPr>
        <p:spPr>
          <a:xfrm>
            <a:off x="8961120" y="2168434"/>
            <a:ext cx="26517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25E66"/>
                </a:solidFill>
                <a:effectLst/>
                <a:uLnTx/>
                <a:uFillTx/>
                <a:latin typeface="VAG Rounded Std"/>
                <a:ea typeface="+mn-ea"/>
                <a:cs typeface="+mn-cs"/>
              </a:rPr>
              <a:t>MOU signed off by Adults, Childrens, Health</a:t>
            </a:r>
          </a:p>
        </p:txBody>
      </p:sp>
      <p:cxnSp>
        <p:nvCxnSpPr>
          <p:cNvPr id="15" name="Straight Connector 14">
            <a:extLst>
              <a:ext uri="{FF2B5EF4-FFF2-40B4-BE49-F238E27FC236}">
                <a16:creationId xmlns:a16="http://schemas.microsoft.com/office/drawing/2014/main" id="{757FAC21-8E9C-BC60-AC51-606391760EC8}"/>
              </a:ext>
            </a:extLst>
          </p:cNvPr>
          <p:cNvCxnSpPr>
            <a:cxnSpLocks/>
          </p:cNvCxnSpPr>
          <p:nvPr/>
        </p:nvCxnSpPr>
        <p:spPr>
          <a:xfrm>
            <a:off x="7798526" y="2377440"/>
            <a:ext cx="0" cy="836023"/>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54AE06E-FC04-683C-0E49-DE58A75B5B5C}"/>
              </a:ext>
            </a:extLst>
          </p:cNvPr>
          <p:cNvPicPr>
            <a:picLocks noChangeAspect="1"/>
          </p:cNvPicPr>
          <p:nvPr/>
        </p:nvPicPr>
        <p:blipFill>
          <a:blip r:embed="rId3"/>
          <a:stretch>
            <a:fillRect/>
          </a:stretch>
        </p:blipFill>
        <p:spPr>
          <a:xfrm>
            <a:off x="9131543" y="2991394"/>
            <a:ext cx="3060457" cy="3639627"/>
          </a:xfrm>
          <a:prstGeom prst="rect">
            <a:avLst/>
          </a:prstGeom>
        </p:spPr>
      </p:pic>
      <p:pic>
        <p:nvPicPr>
          <p:cNvPr id="4" name="Picture 3">
            <a:extLst>
              <a:ext uri="{FF2B5EF4-FFF2-40B4-BE49-F238E27FC236}">
                <a16:creationId xmlns:a16="http://schemas.microsoft.com/office/drawing/2014/main" id="{0B777FB7-4795-525E-C9DA-DA7930BB7216}"/>
              </a:ext>
            </a:extLst>
          </p:cNvPr>
          <p:cNvPicPr>
            <a:picLocks noChangeAspect="1"/>
          </p:cNvPicPr>
          <p:nvPr/>
        </p:nvPicPr>
        <p:blipFill>
          <a:blip r:embed="rId4"/>
          <a:stretch>
            <a:fillRect/>
          </a:stretch>
        </p:blipFill>
        <p:spPr>
          <a:xfrm>
            <a:off x="10443905" y="166071"/>
            <a:ext cx="1530229" cy="1530229"/>
          </a:xfrm>
          <a:prstGeom prst="rect">
            <a:avLst/>
          </a:prstGeom>
        </p:spPr>
      </p:pic>
      <p:cxnSp>
        <p:nvCxnSpPr>
          <p:cNvPr id="16" name="Straight Connector 15">
            <a:extLst>
              <a:ext uri="{FF2B5EF4-FFF2-40B4-BE49-F238E27FC236}">
                <a16:creationId xmlns:a16="http://schemas.microsoft.com/office/drawing/2014/main" id="{4A3983D4-C206-BA9F-A133-12EEDEFA4F42}"/>
              </a:ext>
            </a:extLst>
          </p:cNvPr>
          <p:cNvCxnSpPr/>
          <p:nvPr/>
        </p:nvCxnSpPr>
        <p:spPr>
          <a:xfrm>
            <a:off x="3807912" y="2371439"/>
            <a:ext cx="0" cy="463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9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192">
            <a:extLst>
              <a:ext uri="{FF2B5EF4-FFF2-40B4-BE49-F238E27FC236}">
                <a16:creationId xmlns:a16="http://schemas.microsoft.com/office/drawing/2014/main" id="{63117179-22AB-4D81-BB14-C4CD6ACD9CEA}"/>
              </a:ext>
            </a:extLst>
          </p:cNvPr>
          <p:cNvSpPr/>
          <p:nvPr/>
        </p:nvSpPr>
        <p:spPr>
          <a:xfrm>
            <a:off x="0" y="6348337"/>
            <a:ext cx="12203999" cy="5141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AG Rounded Std"/>
              <a:ea typeface="+mn-ea"/>
              <a:cs typeface="+mn-cs"/>
            </a:endParaRPr>
          </a:p>
        </p:txBody>
      </p:sp>
      <p:cxnSp>
        <p:nvCxnSpPr>
          <p:cNvPr id="188" name="Straight Connector 187">
            <a:extLst>
              <a:ext uri="{FF2B5EF4-FFF2-40B4-BE49-F238E27FC236}">
                <a16:creationId xmlns:a16="http://schemas.microsoft.com/office/drawing/2014/main" id="{DEE3A524-F191-41B1-A864-843A23C9B1F0}"/>
              </a:ext>
            </a:extLst>
          </p:cNvPr>
          <p:cNvCxnSpPr/>
          <p:nvPr/>
        </p:nvCxnSpPr>
        <p:spPr>
          <a:xfrm>
            <a:off x="-8390" y="6308521"/>
            <a:ext cx="12204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3" name="Rectangle: Rounded Corners 262">
            <a:extLst>
              <a:ext uri="{FF2B5EF4-FFF2-40B4-BE49-F238E27FC236}">
                <a16:creationId xmlns:a16="http://schemas.microsoft.com/office/drawing/2014/main" id="{0675024D-E4C7-40A9-85DF-96C1580C9741}"/>
              </a:ext>
            </a:extLst>
          </p:cNvPr>
          <p:cNvSpPr/>
          <p:nvPr/>
        </p:nvSpPr>
        <p:spPr>
          <a:xfrm>
            <a:off x="508871" y="1306503"/>
            <a:ext cx="7801397" cy="1032291"/>
          </a:xfrm>
          <a:prstGeom prst="roundRect">
            <a:avLst>
              <a:gd name="adj" fmla="val 7650"/>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mn-cs"/>
              </a:rPr>
              <a:t> </a:t>
            </a:r>
            <a:endParaRPr kumimoji="0" lang="en-GB" sz="1000" b="0" i="0" u="none" strike="noStrike" kern="1200" cap="none" spc="0" normalizeH="0" baseline="0" noProof="0" dirty="0">
              <a:ln>
                <a:noFill/>
              </a:ln>
              <a:solidFill>
                <a:prstClr val="white"/>
              </a:solidFill>
              <a:effectLst/>
              <a:uLnTx/>
              <a:uFillTx/>
              <a:latin typeface="VAG Rounded Std"/>
              <a:ea typeface="+mn-ea"/>
              <a:cs typeface="+mn-cs"/>
            </a:endParaRPr>
          </a:p>
        </p:txBody>
      </p:sp>
      <p:sp>
        <p:nvSpPr>
          <p:cNvPr id="31" name="Text Box 45">
            <a:extLst>
              <a:ext uri="{FF2B5EF4-FFF2-40B4-BE49-F238E27FC236}">
                <a16:creationId xmlns:a16="http://schemas.microsoft.com/office/drawing/2014/main" id="{6ABCC2A2-584E-43C9-88E5-CB03BA8BE161}"/>
              </a:ext>
            </a:extLst>
          </p:cNvPr>
          <p:cNvSpPr txBox="1">
            <a:spLocks noChangeArrowheads="1"/>
          </p:cNvSpPr>
          <p:nvPr/>
        </p:nvSpPr>
        <p:spPr bwMode="auto">
          <a:xfrm>
            <a:off x="2195213" y="398341"/>
            <a:ext cx="4048447" cy="265222"/>
          </a:xfrm>
          <a:prstGeom prst="roundRect">
            <a:avLst>
              <a:gd name="adj" fmla="val 16667"/>
            </a:avLst>
          </a:prstGeom>
          <a:solidFill>
            <a:schemeClr val="accent2"/>
          </a:solidFill>
          <a:ln w="9525">
            <a:solidFill>
              <a:srgbClr val="0070C0"/>
            </a:solidFill>
            <a:miter lim="800000"/>
            <a:headEnd/>
            <a:tailEnd/>
          </a:ln>
        </p:spPr>
        <p:txBody>
          <a:bodyPr anchor="ctr"/>
          <a:lstStyle>
            <a:defPPr>
              <a:defRPr lang="en-US"/>
            </a:defPPr>
            <a:lvl1pPr algn="ctr">
              <a:spcBef>
                <a:spcPct val="0"/>
              </a:spcBef>
              <a:buFontTx/>
              <a:buNone/>
              <a:defRPr sz="1400" b="1">
                <a:solidFill>
                  <a:sysClr val="windowText" lastClr="000000"/>
                </a:solidFill>
                <a:latin typeface="Arial" panose="020B0604020202020204" pitchFamily="34" charset="0"/>
                <a:cs typeface="Times New Roman" panose="02020603050405020304" pitchFamily="18" charset="0"/>
              </a:defRPr>
            </a:lvl1pPr>
            <a:lvl2pPr marL="742950" indent="-285750">
              <a:spcBef>
                <a:spcPct val="20000"/>
              </a:spcBef>
              <a:buFont typeface="Times" panose="02020603050405020304" pitchFamily="18" charset="0"/>
              <a:buChar char="•"/>
              <a:defRPr sz="2400">
                <a:latin typeface="Arial MT"/>
              </a:defRPr>
            </a:lvl2pPr>
            <a:lvl3pPr marL="1143000" indent="-228600">
              <a:spcBef>
                <a:spcPct val="20000"/>
              </a:spcBef>
              <a:buFont typeface="Times" panose="02020603050405020304" pitchFamily="18" charset="0"/>
              <a:buChar char="•"/>
              <a:defRPr sz="2400">
                <a:latin typeface="Arial MT"/>
              </a:defRPr>
            </a:lvl3pPr>
            <a:lvl4pPr marL="1600200" indent="-228600">
              <a:spcBef>
                <a:spcPct val="20000"/>
              </a:spcBef>
              <a:buChar char="-"/>
              <a:defRPr sz="2000">
                <a:latin typeface="Arial MT"/>
              </a:defRPr>
            </a:lvl4pPr>
            <a:lvl5pPr marL="2057400" indent="-228600">
              <a:spcBef>
                <a:spcPct val="20000"/>
              </a:spcBef>
              <a:buChar char="-"/>
              <a:defRPr sz="2000">
                <a:latin typeface="Arial MT"/>
              </a:defRPr>
            </a:lvl5pPr>
            <a:lvl6pPr marL="2514600" indent="-228600" eaLnBrk="0" fontAlgn="base" hangingPunct="0">
              <a:spcBef>
                <a:spcPct val="20000"/>
              </a:spcBef>
              <a:spcAft>
                <a:spcPct val="0"/>
              </a:spcAft>
              <a:buChar char="-"/>
              <a:defRPr sz="2000">
                <a:latin typeface="Arial MT"/>
              </a:defRPr>
            </a:lvl6pPr>
            <a:lvl7pPr marL="2971800" indent="-228600" eaLnBrk="0" fontAlgn="base" hangingPunct="0">
              <a:spcBef>
                <a:spcPct val="20000"/>
              </a:spcBef>
              <a:spcAft>
                <a:spcPct val="0"/>
              </a:spcAft>
              <a:buChar char="-"/>
              <a:defRPr sz="2000">
                <a:latin typeface="Arial MT"/>
              </a:defRPr>
            </a:lvl7pPr>
            <a:lvl8pPr marL="3429000" indent="-228600" eaLnBrk="0" fontAlgn="base" hangingPunct="0">
              <a:spcBef>
                <a:spcPct val="20000"/>
              </a:spcBef>
              <a:spcAft>
                <a:spcPct val="0"/>
              </a:spcAft>
              <a:buChar char="-"/>
              <a:defRPr sz="2000">
                <a:latin typeface="Arial MT"/>
              </a:defRPr>
            </a:lvl8pPr>
            <a:lvl9pPr marL="3886200" indent="-228600" eaLnBrk="0" fontAlgn="base" hangingPunct="0">
              <a:spcBef>
                <a:spcPct val="20000"/>
              </a:spcBef>
              <a:spcAft>
                <a:spcPct val="0"/>
              </a:spcAft>
              <a:buChar char="-"/>
              <a:defRPr sz="2000">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prstClr val="white"/>
                </a:solidFill>
                <a:effectLst/>
                <a:uLnTx/>
                <a:uFillTx/>
                <a:latin typeface="VAG Rounded Std"/>
                <a:ea typeface="+mn-ea"/>
                <a:cs typeface="Times New Roman" panose="02020603050405020304" pitchFamily="18" charset="0"/>
              </a:rPr>
              <a:t>A Day in the Life…… Tool to Identify and Support Young Carers, along side an holistic assessment of the family </a:t>
            </a:r>
          </a:p>
        </p:txBody>
      </p:sp>
      <p:sp>
        <p:nvSpPr>
          <p:cNvPr id="41" name="Text Box 60">
            <a:extLst>
              <a:ext uri="{FF2B5EF4-FFF2-40B4-BE49-F238E27FC236}">
                <a16:creationId xmlns:a16="http://schemas.microsoft.com/office/drawing/2014/main" id="{D15CD92C-72C0-432E-865E-5E65D1AE2570}"/>
              </a:ext>
            </a:extLst>
          </p:cNvPr>
          <p:cNvSpPr txBox="1">
            <a:spLocks noChangeArrowheads="1"/>
          </p:cNvSpPr>
          <p:nvPr/>
        </p:nvSpPr>
        <p:spPr bwMode="auto">
          <a:xfrm>
            <a:off x="6693587" y="5817168"/>
            <a:ext cx="1083959" cy="219751"/>
          </a:xfrm>
          <a:prstGeom prst="roundRect">
            <a:avLst/>
          </a:prstGeom>
          <a:solidFill>
            <a:schemeClr val="tx2">
              <a:lumMod val="20000"/>
              <a:lumOff val="80000"/>
            </a:scheme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0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End of process</a:t>
            </a:r>
          </a:p>
        </p:txBody>
      </p:sp>
      <p:sp>
        <p:nvSpPr>
          <p:cNvPr id="48" name="Text Box 71">
            <a:extLst>
              <a:ext uri="{FF2B5EF4-FFF2-40B4-BE49-F238E27FC236}">
                <a16:creationId xmlns:a16="http://schemas.microsoft.com/office/drawing/2014/main" id="{CE4FAFF5-7EC6-45AA-B86A-09037D144DD8}"/>
              </a:ext>
            </a:extLst>
          </p:cNvPr>
          <p:cNvSpPr txBox="1">
            <a:spLocks noChangeArrowheads="1"/>
          </p:cNvSpPr>
          <p:nvPr/>
        </p:nvSpPr>
        <p:spPr bwMode="auto">
          <a:xfrm>
            <a:off x="5380351" y="4381076"/>
            <a:ext cx="2137086" cy="3124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 Plan for young carer support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needs and review progress</a:t>
            </a:r>
          </a:p>
        </p:txBody>
      </p:sp>
      <p:sp>
        <p:nvSpPr>
          <p:cNvPr id="58" name="Text Box 44">
            <a:extLst>
              <a:ext uri="{FF2B5EF4-FFF2-40B4-BE49-F238E27FC236}">
                <a16:creationId xmlns:a16="http://schemas.microsoft.com/office/drawing/2014/main" id="{C5C9CDED-9242-40D9-8174-0BE497BC04B6}"/>
              </a:ext>
            </a:extLst>
          </p:cNvPr>
          <p:cNvSpPr txBox="1">
            <a:spLocks noChangeArrowheads="1"/>
          </p:cNvSpPr>
          <p:nvPr/>
        </p:nvSpPr>
        <p:spPr bwMode="auto">
          <a:xfrm>
            <a:off x="562801" y="1854602"/>
            <a:ext cx="1579557" cy="394715"/>
          </a:xfrm>
          <a:prstGeom prst="roundRect">
            <a:avLst>
              <a:gd name="adj" fmla="val 16667"/>
            </a:avLst>
          </a:prstGeom>
          <a:solidFill>
            <a:schemeClr val="tx2">
              <a:lumMod val="20000"/>
              <a:lumOff val="80000"/>
            </a:scheme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Age inappropriate and excessive caring</a:t>
            </a:r>
          </a:p>
        </p:txBody>
      </p:sp>
      <p:grpSp>
        <p:nvGrpSpPr>
          <p:cNvPr id="198" name="Group 197">
            <a:extLst>
              <a:ext uri="{FF2B5EF4-FFF2-40B4-BE49-F238E27FC236}">
                <a16:creationId xmlns:a16="http://schemas.microsoft.com/office/drawing/2014/main" id="{EA469E24-991D-4BB3-BE71-9778B9C4D97D}"/>
              </a:ext>
            </a:extLst>
          </p:cNvPr>
          <p:cNvGrpSpPr/>
          <p:nvPr/>
        </p:nvGrpSpPr>
        <p:grpSpPr>
          <a:xfrm>
            <a:off x="402745" y="4946565"/>
            <a:ext cx="4851831" cy="1303692"/>
            <a:chOff x="2058387" y="5261988"/>
            <a:chExt cx="3538987" cy="1092202"/>
          </a:xfrm>
          <a:solidFill>
            <a:schemeClr val="bg1">
              <a:lumMod val="85000"/>
            </a:schemeClr>
          </a:solidFill>
        </p:grpSpPr>
        <p:sp>
          <p:nvSpPr>
            <p:cNvPr id="172" name="Rectangle: Rounded Corners 171">
              <a:extLst>
                <a:ext uri="{FF2B5EF4-FFF2-40B4-BE49-F238E27FC236}">
                  <a16:creationId xmlns:a16="http://schemas.microsoft.com/office/drawing/2014/main" id="{B4A0CA7E-C880-402C-BE0D-FBE60EC35B18}"/>
                </a:ext>
              </a:extLst>
            </p:cNvPr>
            <p:cNvSpPr/>
            <p:nvPr/>
          </p:nvSpPr>
          <p:spPr>
            <a:xfrm>
              <a:off x="2058387" y="5261988"/>
              <a:ext cx="3538987" cy="1092202"/>
            </a:xfrm>
            <a:prstGeom prst="roundRect">
              <a:avLst>
                <a:gd name="adj" fmla="val 6447"/>
              </a:avLst>
            </a:prstGeom>
            <a:gr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VAG Rounded Std"/>
                <a:ea typeface="+mn-ea"/>
                <a:cs typeface="+mn-cs"/>
              </a:endParaRPr>
            </a:p>
          </p:txBody>
        </p:sp>
        <p:sp>
          <p:nvSpPr>
            <p:cNvPr id="38" name="Text Box 57">
              <a:extLst>
                <a:ext uri="{FF2B5EF4-FFF2-40B4-BE49-F238E27FC236}">
                  <a16:creationId xmlns:a16="http://schemas.microsoft.com/office/drawing/2014/main" id="{870F82C6-AE75-4793-840D-D50A5F6579F7}"/>
                </a:ext>
              </a:extLst>
            </p:cNvPr>
            <p:cNvSpPr txBox="1">
              <a:spLocks noChangeArrowheads="1"/>
            </p:cNvSpPr>
            <p:nvPr/>
          </p:nvSpPr>
          <p:spPr bwMode="auto">
            <a:xfrm>
              <a:off x="2145464" y="5333680"/>
              <a:ext cx="2124829" cy="27223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000">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Reassess young carer's needs</a:t>
              </a:r>
            </a:p>
          </p:txBody>
        </p:sp>
        <p:sp>
          <p:nvSpPr>
            <p:cNvPr id="42" name="Text Box 61">
              <a:extLst>
                <a:ext uri="{FF2B5EF4-FFF2-40B4-BE49-F238E27FC236}">
                  <a16:creationId xmlns:a16="http://schemas.microsoft.com/office/drawing/2014/main" id="{1B2A6EB1-E06D-45E2-BE21-ABA6C8355FAD}"/>
                </a:ext>
              </a:extLst>
            </p:cNvPr>
            <p:cNvSpPr txBox="1">
              <a:spLocks noChangeArrowheads="1"/>
            </p:cNvSpPr>
            <p:nvPr/>
          </p:nvSpPr>
          <p:spPr bwMode="auto">
            <a:xfrm>
              <a:off x="2145464" y="6037274"/>
              <a:ext cx="2117295" cy="247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0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Consider Family Group conference </a:t>
              </a:r>
            </a:p>
          </p:txBody>
        </p:sp>
        <p:sp>
          <p:nvSpPr>
            <p:cNvPr id="64" name="Text Box 61">
              <a:extLst>
                <a:ext uri="{FF2B5EF4-FFF2-40B4-BE49-F238E27FC236}">
                  <a16:creationId xmlns:a16="http://schemas.microsoft.com/office/drawing/2014/main" id="{8AEA91BC-369C-4C2F-8F72-4C7B88450C90}"/>
                </a:ext>
              </a:extLst>
            </p:cNvPr>
            <p:cNvSpPr txBox="1">
              <a:spLocks noChangeArrowheads="1"/>
            </p:cNvSpPr>
            <p:nvPr/>
          </p:nvSpPr>
          <p:spPr bwMode="auto">
            <a:xfrm>
              <a:off x="2152999" y="5640432"/>
              <a:ext cx="2117295" cy="35305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000">
                  <a:solidFill>
                    <a:schemeClr val="tx1"/>
                  </a:solidFill>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prstClr val="white"/>
                  </a:solidFill>
                  <a:effectLst/>
                  <a:uLnTx/>
                  <a:uFillTx/>
                  <a:latin typeface="VAG Rounded Std"/>
                  <a:ea typeface="+mn-ea"/>
                  <a:cs typeface="Times New Roman" panose="02020603050405020304" pitchFamily="18" charset="0"/>
                </a:rPr>
                <a:t>Referral to </a:t>
              </a:r>
              <a:r>
                <a:rPr kumimoji="0" lang="en-GB" sz="1000" b="0" i="0" u="none" strike="noStrike" kern="1200" cap="none" spc="0" normalizeH="0" baseline="0" noProof="0" dirty="0">
                  <a:ln>
                    <a:noFill/>
                  </a:ln>
                  <a:solidFill>
                    <a:prstClr val="white"/>
                  </a:solidFill>
                  <a:effectLst/>
                  <a:uLnTx/>
                  <a:uFillTx/>
                  <a:latin typeface="VAG Rounded Std"/>
                  <a:ea typeface="+mn-ea"/>
                  <a:cs typeface="Times New Roman" panose="02020603050405020304" pitchFamily="18" charset="0"/>
                </a:rPr>
                <a:t>Specialist Support - Leeds Young Carers Support Service for young carers needs assessment</a:t>
              </a:r>
            </a:p>
          </p:txBody>
        </p:sp>
      </p:grpSp>
      <p:sp>
        <p:nvSpPr>
          <p:cNvPr id="69" name="Rectangle: Rounded Corners 68">
            <a:extLst>
              <a:ext uri="{FF2B5EF4-FFF2-40B4-BE49-F238E27FC236}">
                <a16:creationId xmlns:a16="http://schemas.microsoft.com/office/drawing/2014/main" id="{FF35A733-66AB-4BCA-BEE8-C1C5F8291A66}"/>
              </a:ext>
            </a:extLst>
          </p:cNvPr>
          <p:cNvSpPr/>
          <p:nvPr/>
        </p:nvSpPr>
        <p:spPr>
          <a:xfrm>
            <a:off x="2195214" y="56070"/>
            <a:ext cx="4048446" cy="215116"/>
          </a:xfrm>
          <a:prstGeom prst="round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25E66"/>
                </a:solidFill>
                <a:effectLst/>
                <a:uLnTx/>
                <a:uFillTx/>
                <a:latin typeface="VAG Rounded Std"/>
                <a:ea typeface="+mn-ea"/>
                <a:cs typeface="+mn-cs"/>
              </a:rPr>
              <a:t>CYP under 18  living in a household where there are caring needs</a:t>
            </a:r>
          </a:p>
        </p:txBody>
      </p:sp>
      <p:sp>
        <p:nvSpPr>
          <p:cNvPr id="101" name="Text Box 43">
            <a:extLst>
              <a:ext uri="{FF2B5EF4-FFF2-40B4-BE49-F238E27FC236}">
                <a16:creationId xmlns:a16="http://schemas.microsoft.com/office/drawing/2014/main" id="{AC4B1B04-910F-45FD-BFF6-0FE62C718CF4}"/>
              </a:ext>
            </a:extLst>
          </p:cNvPr>
          <p:cNvSpPr txBox="1">
            <a:spLocks noChangeArrowheads="1"/>
          </p:cNvSpPr>
          <p:nvPr/>
        </p:nvSpPr>
        <p:spPr bwMode="auto">
          <a:xfrm>
            <a:off x="6961452" y="5522186"/>
            <a:ext cx="540000" cy="144000"/>
          </a:xfrm>
          <a:prstGeom prst="roundRect">
            <a:avLst/>
          </a:prstGeom>
          <a:solidFill>
            <a:srgbClr val="92D050"/>
          </a:solidFill>
          <a:ln w="9525">
            <a:solidFill>
              <a:srgbClr val="0070C0"/>
            </a:solidFill>
            <a:miter lim="800000"/>
            <a:headEnd/>
            <a:tailEnd/>
          </a:ln>
        </p:spPr>
        <p:txBody>
          <a:bodyPr anchor="ctr"/>
          <a:lstStyle>
            <a:lvl1pPr>
              <a:spcBef>
                <a:spcPct val="20000"/>
              </a:spcBef>
              <a:buChar char="•"/>
              <a:defRPr sz="2800">
                <a:solidFill>
                  <a:schemeClr val="tx1"/>
                </a:solidFill>
                <a:latin typeface="Arial MT"/>
              </a:defRPr>
            </a:lvl1pPr>
            <a:lvl2pPr marL="742950" indent="-285750">
              <a:spcBef>
                <a:spcPct val="20000"/>
              </a:spcBef>
              <a:buFont typeface="Times" panose="02020603050405020304" pitchFamily="18" charset="0"/>
              <a:buChar char="•"/>
              <a:defRPr sz="2400">
                <a:solidFill>
                  <a:schemeClr val="tx1"/>
                </a:solidFill>
                <a:latin typeface="Arial MT"/>
              </a:defRPr>
            </a:lvl2pPr>
            <a:lvl3pPr marL="1143000" indent="-228600">
              <a:spcBef>
                <a:spcPct val="20000"/>
              </a:spcBef>
              <a:buFont typeface="Times" panose="02020603050405020304" pitchFamily="18" charset="0"/>
              <a:buChar char="•"/>
              <a:defRPr sz="2400">
                <a:solidFill>
                  <a:schemeClr val="tx1"/>
                </a:solidFill>
                <a:latin typeface="Arial MT"/>
              </a:defRPr>
            </a:lvl3pPr>
            <a:lvl4pPr marL="1600200" indent="-228600">
              <a:spcBef>
                <a:spcPct val="20000"/>
              </a:spcBef>
              <a:buChar char="-"/>
              <a:defRPr sz="2000">
                <a:solidFill>
                  <a:schemeClr val="tx1"/>
                </a:solidFill>
                <a:latin typeface="Arial MT"/>
              </a:defRPr>
            </a:lvl4pPr>
            <a:lvl5pPr marL="2057400" indent="-228600">
              <a:spcBef>
                <a:spcPct val="20000"/>
              </a:spcBef>
              <a:buChar char="-"/>
              <a:defRPr sz="2000">
                <a:solidFill>
                  <a:schemeClr val="tx1"/>
                </a:solidFill>
                <a:latin typeface="Arial MT"/>
              </a:defRPr>
            </a:lvl5pPr>
            <a:lvl6pPr marL="2514600" indent="-228600" eaLnBrk="0" fontAlgn="base" hangingPunct="0">
              <a:spcBef>
                <a:spcPct val="20000"/>
              </a:spcBef>
              <a:spcAft>
                <a:spcPct val="0"/>
              </a:spcAft>
              <a:buChar char="-"/>
              <a:defRPr sz="2000">
                <a:solidFill>
                  <a:schemeClr val="tx1"/>
                </a:solidFill>
                <a:latin typeface="Arial MT"/>
              </a:defRPr>
            </a:lvl6pPr>
            <a:lvl7pPr marL="2971800" indent="-228600" eaLnBrk="0" fontAlgn="base" hangingPunct="0">
              <a:spcBef>
                <a:spcPct val="20000"/>
              </a:spcBef>
              <a:spcAft>
                <a:spcPct val="0"/>
              </a:spcAft>
              <a:buChar char="-"/>
              <a:defRPr sz="2000">
                <a:solidFill>
                  <a:schemeClr val="tx1"/>
                </a:solidFill>
                <a:latin typeface="Arial MT"/>
              </a:defRPr>
            </a:lvl7pPr>
            <a:lvl8pPr marL="3429000" indent="-228600" eaLnBrk="0" fontAlgn="base" hangingPunct="0">
              <a:spcBef>
                <a:spcPct val="20000"/>
              </a:spcBef>
              <a:spcAft>
                <a:spcPct val="0"/>
              </a:spcAft>
              <a:buChar char="-"/>
              <a:defRPr sz="2000">
                <a:solidFill>
                  <a:schemeClr val="tx1"/>
                </a:solidFill>
                <a:latin typeface="Arial MT"/>
              </a:defRPr>
            </a:lvl8pPr>
            <a:lvl9pPr marL="3886200" indent="-228600" eaLnBrk="0" fontAlgn="base" hangingPunct="0">
              <a:spcBef>
                <a:spcPct val="20000"/>
              </a:spcBef>
              <a:spcAft>
                <a:spcPct val="0"/>
              </a:spcAft>
              <a:buChar char="-"/>
              <a:defRPr sz="2000">
                <a:solidFill>
                  <a:schemeClr val="tx1"/>
                </a:solidFill>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sysClr val="windowText" lastClr="000000"/>
                </a:solidFill>
                <a:effectLst/>
                <a:uLnTx/>
                <a:uFillTx/>
                <a:latin typeface="VAG Rounded Std"/>
                <a:ea typeface="+mn-ea"/>
                <a:cs typeface="Times New Roman" panose="02020603050405020304" pitchFamily="18" charset="0"/>
              </a:rPr>
              <a:t>Yes</a:t>
            </a:r>
            <a:endParaRPr kumimoji="0" lang="en-GB" altLang="en-US" sz="1000" b="0" i="0" u="none" strike="noStrike" kern="1200" cap="none" spc="0" normalizeH="0" baseline="0" noProof="0" dirty="0">
              <a:ln>
                <a:noFill/>
              </a:ln>
              <a:solidFill>
                <a:sysClr val="windowText" lastClr="000000"/>
              </a:solidFill>
              <a:effectLst/>
              <a:uLnTx/>
              <a:uFillTx/>
              <a:latin typeface="VAG Rounded Std"/>
              <a:ea typeface="+mn-ea"/>
              <a:cs typeface="+mn-cs"/>
            </a:endParaRPr>
          </a:p>
        </p:txBody>
      </p:sp>
      <p:sp>
        <p:nvSpPr>
          <p:cNvPr id="102" name="Text Box 45">
            <a:extLst>
              <a:ext uri="{FF2B5EF4-FFF2-40B4-BE49-F238E27FC236}">
                <a16:creationId xmlns:a16="http://schemas.microsoft.com/office/drawing/2014/main" id="{18A9F77C-9E34-4C3C-AB74-850207DFDDAF}"/>
              </a:ext>
            </a:extLst>
          </p:cNvPr>
          <p:cNvSpPr txBox="1">
            <a:spLocks noChangeArrowheads="1"/>
          </p:cNvSpPr>
          <p:nvPr/>
        </p:nvSpPr>
        <p:spPr bwMode="auto">
          <a:xfrm>
            <a:off x="5516033" y="5522186"/>
            <a:ext cx="540000" cy="144000"/>
          </a:xfrm>
          <a:prstGeom prst="roundRect">
            <a:avLst/>
          </a:prstGeom>
          <a:solidFill>
            <a:srgbClr val="C00000"/>
          </a:solidFill>
          <a:ln w="9525">
            <a:solidFill>
              <a:srgbClr val="0070C0"/>
            </a:solidFill>
            <a:miter lim="800000"/>
            <a:headEnd/>
            <a:tailEnd/>
          </a:ln>
        </p:spPr>
        <p:txBody>
          <a:bodyPr anchor="ctr"/>
          <a:lstStyle>
            <a:defPPr>
              <a:defRPr lang="en-US"/>
            </a:defPPr>
            <a:lvl1pPr algn="ctr">
              <a:spcBef>
                <a:spcPct val="0"/>
              </a:spcBef>
              <a:buFontTx/>
              <a:buNone/>
              <a:defRPr sz="1400" b="1">
                <a:solidFill>
                  <a:sysClr val="windowText" lastClr="000000"/>
                </a:solidFill>
                <a:latin typeface="Arial" panose="020B0604020202020204" pitchFamily="34" charset="0"/>
                <a:cs typeface="Times New Roman" panose="02020603050405020304" pitchFamily="18" charset="0"/>
              </a:defRPr>
            </a:lvl1pPr>
            <a:lvl2pPr marL="742950" indent="-285750">
              <a:spcBef>
                <a:spcPct val="20000"/>
              </a:spcBef>
              <a:buFont typeface="Times" panose="02020603050405020304" pitchFamily="18" charset="0"/>
              <a:buChar char="•"/>
              <a:defRPr sz="2400">
                <a:latin typeface="Arial MT"/>
              </a:defRPr>
            </a:lvl2pPr>
            <a:lvl3pPr marL="1143000" indent="-228600">
              <a:spcBef>
                <a:spcPct val="20000"/>
              </a:spcBef>
              <a:buFont typeface="Times" panose="02020603050405020304" pitchFamily="18" charset="0"/>
              <a:buChar char="•"/>
              <a:defRPr sz="2400">
                <a:latin typeface="Arial MT"/>
              </a:defRPr>
            </a:lvl3pPr>
            <a:lvl4pPr marL="1600200" indent="-228600">
              <a:spcBef>
                <a:spcPct val="20000"/>
              </a:spcBef>
              <a:buChar char="-"/>
              <a:defRPr sz="2000">
                <a:latin typeface="Arial MT"/>
              </a:defRPr>
            </a:lvl4pPr>
            <a:lvl5pPr marL="2057400" indent="-228600">
              <a:spcBef>
                <a:spcPct val="20000"/>
              </a:spcBef>
              <a:buChar char="-"/>
              <a:defRPr sz="2000">
                <a:latin typeface="Arial MT"/>
              </a:defRPr>
            </a:lvl5pPr>
            <a:lvl6pPr marL="2514600" indent="-228600" eaLnBrk="0" fontAlgn="base" hangingPunct="0">
              <a:spcBef>
                <a:spcPct val="20000"/>
              </a:spcBef>
              <a:spcAft>
                <a:spcPct val="0"/>
              </a:spcAft>
              <a:buChar char="-"/>
              <a:defRPr sz="2000">
                <a:latin typeface="Arial MT"/>
              </a:defRPr>
            </a:lvl6pPr>
            <a:lvl7pPr marL="2971800" indent="-228600" eaLnBrk="0" fontAlgn="base" hangingPunct="0">
              <a:spcBef>
                <a:spcPct val="20000"/>
              </a:spcBef>
              <a:spcAft>
                <a:spcPct val="0"/>
              </a:spcAft>
              <a:buChar char="-"/>
              <a:defRPr sz="2000">
                <a:latin typeface="Arial MT"/>
              </a:defRPr>
            </a:lvl7pPr>
            <a:lvl8pPr marL="3429000" indent="-228600" eaLnBrk="0" fontAlgn="base" hangingPunct="0">
              <a:spcBef>
                <a:spcPct val="20000"/>
              </a:spcBef>
              <a:spcAft>
                <a:spcPct val="0"/>
              </a:spcAft>
              <a:buChar char="-"/>
              <a:defRPr sz="2000">
                <a:latin typeface="Arial MT"/>
              </a:defRPr>
            </a:lvl8pPr>
            <a:lvl9pPr marL="3886200" indent="-228600" eaLnBrk="0" fontAlgn="base" hangingPunct="0">
              <a:spcBef>
                <a:spcPct val="20000"/>
              </a:spcBef>
              <a:spcAft>
                <a:spcPct val="0"/>
              </a:spcAft>
              <a:buChar char="-"/>
              <a:defRPr sz="2000">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prstClr val="white"/>
                </a:solidFill>
                <a:effectLst/>
                <a:uLnTx/>
                <a:uFillTx/>
                <a:latin typeface="VAG Rounded Std"/>
                <a:ea typeface="+mn-ea"/>
                <a:cs typeface="Times New Roman" panose="02020603050405020304" pitchFamily="18" charset="0"/>
              </a:rPr>
              <a:t>No</a:t>
            </a:r>
          </a:p>
        </p:txBody>
      </p:sp>
      <p:sp>
        <p:nvSpPr>
          <p:cNvPr id="202" name="TextBox 201">
            <a:extLst>
              <a:ext uri="{FF2B5EF4-FFF2-40B4-BE49-F238E27FC236}">
                <a16:creationId xmlns:a16="http://schemas.microsoft.com/office/drawing/2014/main" id="{083522AA-E4C9-437C-A252-2386F39AC48B}"/>
              </a:ext>
            </a:extLst>
          </p:cNvPr>
          <p:cNvSpPr txBox="1"/>
          <p:nvPr/>
        </p:nvSpPr>
        <p:spPr>
          <a:xfrm>
            <a:off x="3445561" y="5068830"/>
            <a:ext cx="177331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25E66"/>
                </a:solidFill>
                <a:effectLst/>
                <a:uLnTx/>
                <a:uFillTx/>
                <a:latin typeface="VAG Rounded Std"/>
                <a:ea typeface="+mn-ea"/>
                <a:cs typeface="+mn-cs"/>
              </a:rPr>
              <a:t>If young carers needs are not being met and outcomes have not improved, next steps may involve 1 or more of these to determine a way forward in working with the family</a:t>
            </a:r>
          </a:p>
        </p:txBody>
      </p:sp>
      <p:sp>
        <p:nvSpPr>
          <p:cNvPr id="210" name="TextBox 209">
            <a:extLst>
              <a:ext uri="{FF2B5EF4-FFF2-40B4-BE49-F238E27FC236}">
                <a16:creationId xmlns:a16="http://schemas.microsoft.com/office/drawing/2014/main" id="{A280944E-1A7C-448E-A882-C1A1021B0A33}"/>
              </a:ext>
            </a:extLst>
          </p:cNvPr>
          <p:cNvSpPr txBox="1"/>
          <p:nvPr/>
        </p:nvSpPr>
        <p:spPr>
          <a:xfrm>
            <a:off x="10077109" y="894172"/>
            <a:ext cx="2012983" cy="5324535"/>
          </a:xfrm>
          <a:prstGeom prst="rect">
            <a:avLst/>
          </a:prstGeom>
          <a:solidFill>
            <a:schemeClr val="bg1"/>
          </a:solidFill>
          <a:ln w="28575">
            <a:solidFill>
              <a:schemeClr val="accent2"/>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25E66"/>
                </a:solidFill>
                <a:effectLst/>
                <a:uLnTx/>
                <a:uFillTx/>
                <a:latin typeface="VAG Rounded Std"/>
                <a:ea typeface="Times New Roman" panose="02020603050405020304" pitchFamily="18" charset="0"/>
                <a:cs typeface="Arial" panose="020B0604020202020204" pitchFamily="34" charset="0"/>
              </a:rPr>
              <a:t>Responsibilities for identifying and supporting young carers are placed on the local authority as a whole. These responsibilities are set out in the Children’s Act 1989 (as amended by the Children and Families Act 2014) and under the Care Act 2014. Section 96 of the Children and Families Act 2014 introduces new rights for young carers to ensure young carers and their families are identified and their needs for support are assessed.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25E66"/>
              </a:solidFill>
              <a:effectLst/>
              <a:uLnTx/>
              <a:uFillTx/>
              <a:latin typeface="VAG Rounded Std"/>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25E66"/>
                </a:solidFill>
                <a:effectLst/>
                <a:uLnTx/>
                <a:uFillTx/>
                <a:latin typeface="VAG Rounded Std"/>
                <a:ea typeface="Times New Roman" panose="02020603050405020304" pitchFamily="18" charset="0"/>
                <a:cs typeface="Arial" panose="020B0604020202020204" pitchFamily="34" charset="0"/>
              </a:rPr>
              <a:t>From April 2015 all young carers will be entitled to an assessment of their needs from the local authority. This new provision works alongside measures in the Care Act 2014 for transition assessment for young carers as they approach adulthood, and for assessing adults to enable a “whole family approach” to providing assessment and support.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525E66"/>
              </a:solidFill>
              <a:effectLst/>
              <a:uLnTx/>
              <a:uFillTx/>
              <a:latin typeface="VAG Rounded Std"/>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25E66"/>
                </a:solidFill>
                <a:effectLst/>
                <a:uLnTx/>
                <a:uFillTx/>
                <a:latin typeface="VAG Rounded Std"/>
                <a:ea typeface="Times New Roman" panose="02020603050405020304" pitchFamily="18" charset="0"/>
                <a:cs typeface="Arial" panose="020B0604020202020204" pitchFamily="34" charset="0"/>
              </a:rPr>
              <a:t>These obligations further explained in The Young Carers (Needs Assessments) Regulations 2015 and in Guidance related to both of these Acts and “Working Together to Safeguard Children" (DfE – 2015).</a:t>
            </a:r>
            <a:endParaRPr kumimoji="0" lang="en-GB" sz="1000" b="0" i="0" u="none" strike="noStrike" kern="1200" cap="none" spc="0" normalizeH="0" baseline="0" noProof="0" dirty="0">
              <a:ln>
                <a:noFill/>
              </a:ln>
              <a:solidFill>
                <a:srgbClr val="525E66"/>
              </a:solidFill>
              <a:effectLst/>
              <a:uLnTx/>
              <a:uFillTx/>
              <a:latin typeface="VAG Rounded Std"/>
              <a:ea typeface="+mn-ea"/>
              <a:cs typeface="+mn-cs"/>
            </a:endParaRPr>
          </a:p>
        </p:txBody>
      </p:sp>
      <p:pic>
        <p:nvPicPr>
          <p:cNvPr id="221" name="Picture 220" descr="Text&#10;&#10;Description automatically generated">
            <a:extLst>
              <a:ext uri="{FF2B5EF4-FFF2-40B4-BE49-F238E27FC236}">
                <a16:creationId xmlns:a16="http://schemas.microsoft.com/office/drawing/2014/main" id="{33FCBCAD-E489-41C5-803F-287157EF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94" y="49570"/>
            <a:ext cx="686539" cy="800168"/>
          </a:xfrm>
          <a:prstGeom prst="rect">
            <a:avLst/>
          </a:prstGeom>
        </p:spPr>
      </p:pic>
      <p:sp>
        <p:nvSpPr>
          <p:cNvPr id="2" name="TextBox 1">
            <a:extLst>
              <a:ext uri="{FF2B5EF4-FFF2-40B4-BE49-F238E27FC236}">
                <a16:creationId xmlns:a16="http://schemas.microsoft.com/office/drawing/2014/main" id="{0D589F1E-1BBA-4D0F-9464-F1C27AC98296}"/>
              </a:ext>
            </a:extLst>
          </p:cNvPr>
          <p:cNvSpPr txBox="1"/>
          <p:nvPr/>
        </p:nvSpPr>
        <p:spPr>
          <a:xfrm>
            <a:off x="6457440" y="-21066"/>
            <a:ext cx="45001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VAG Rounded Std"/>
                <a:ea typeface="+mn-ea"/>
                <a:cs typeface="+mn-cs"/>
              </a:rPr>
              <a:t>No Wrong Door for Young Carers</a:t>
            </a:r>
          </a:p>
        </p:txBody>
      </p:sp>
      <p:cxnSp>
        <p:nvCxnSpPr>
          <p:cNvPr id="68" name="Straight Arrow Connector 67">
            <a:extLst>
              <a:ext uri="{FF2B5EF4-FFF2-40B4-BE49-F238E27FC236}">
                <a16:creationId xmlns:a16="http://schemas.microsoft.com/office/drawing/2014/main" id="{C44EE2C1-7499-4B91-84AB-FB89C3735D97}"/>
              </a:ext>
            </a:extLst>
          </p:cNvPr>
          <p:cNvCxnSpPr>
            <a:cxnSpLocks/>
            <a:stCxn id="69" idx="2"/>
          </p:cNvCxnSpPr>
          <p:nvPr/>
        </p:nvCxnSpPr>
        <p:spPr>
          <a:xfrm>
            <a:off x="4219437" y="271186"/>
            <a:ext cx="0" cy="14275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Text Box 55">
            <a:extLst>
              <a:ext uri="{FF2B5EF4-FFF2-40B4-BE49-F238E27FC236}">
                <a16:creationId xmlns:a16="http://schemas.microsoft.com/office/drawing/2014/main" id="{945CD3CC-3B4F-4B00-8B2F-515299B0680C}"/>
              </a:ext>
            </a:extLst>
          </p:cNvPr>
          <p:cNvSpPr txBox="1">
            <a:spLocks noChangeArrowheads="1"/>
          </p:cNvSpPr>
          <p:nvPr/>
        </p:nvSpPr>
        <p:spPr bwMode="auto">
          <a:xfrm>
            <a:off x="1710929" y="965526"/>
            <a:ext cx="1331183" cy="17607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The carer is an adult</a:t>
            </a:r>
          </a:p>
        </p:txBody>
      </p:sp>
      <p:sp>
        <p:nvSpPr>
          <p:cNvPr id="103" name="Text Box 55">
            <a:extLst>
              <a:ext uri="{FF2B5EF4-FFF2-40B4-BE49-F238E27FC236}">
                <a16:creationId xmlns:a16="http://schemas.microsoft.com/office/drawing/2014/main" id="{8A1065B7-4A27-4CD8-B0E4-6597E004841F}"/>
              </a:ext>
            </a:extLst>
          </p:cNvPr>
          <p:cNvSpPr txBox="1">
            <a:spLocks noChangeArrowheads="1"/>
          </p:cNvSpPr>
          <p:nvPr/>
        </p:nvSpPr>
        <p:spPr bwMode="auto">
          <a:xfrm>
            <a:off x="3964172" y="959953"/>
            <a:ext cx="1416179" cy="18452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Young Carer Identified</a:t>
            </a:r>
          </a:p>
        </p:txBody>
      </p:sp>
      <p:sp>
        <p:nvSpPr>
          <p:cNvPr id="150" name="Text Box 44">
            <a:extLst>
              <a:ext uri="{FF2B5EF4-FFF2-40B4-BE49-F238E27FC236}">
                <a16:creationId xmlns:a16="http://schemas.microsoft.com/office/drawing/2014/main" id="{4F077254-7F03-4A4B-BC56-2C7BF029039E}"/>
              </a:ext>
            </a:extLst>
          </p:cNvPr>
          <p:cNvSpPr txBox="1">
            <a:spLocks noChangeArrowheads="1"/>
          </p:cNvSpPr>
          <p:nvPr/>
        </p:nvSpPr>
        <p:spPr bwMode="auto">
          <a:xfrm>
            <a:off x="2427366" y="4299200"/>
            <a:ext cx="2244896" cy="60386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Service reviews the "The day in the life of" check list and considers their needs as part of assessing and planning. </a:t>
            </a:r>
          </a:p>
        </p:txBody>
      </p:sp>
      <p:sp>
        <p:nvSpPr>
          <p:cNvPr id="152" name="Text Box 44">
            <a:extLst>
              <a:ext uri="{FF2B5EF4-FFF2-40B4-BE49-F238E27FC236}">
                <a16:creationId xmlns:a16="http://schemas.microsoft.com/office/drawing/2014/main" id="{C1E4B55B-A6C8-4DE3-89A7-CC2271590242}"/>
              </a:ext>
            </a:extLst>
          </p:cNvPr>
          <p:cNvSpPr txBox="1">
            <a:spLocks noChangeArrowheads="1"/>
          </p:cNvSpPr>
          <p:nvPr/>
        </p:nvSpPr>
        <p:spPr bwMode="auto">
          <a:xfrm>
            <a:off x="2427366" y="3833487"/>
            <a:ext cx="2244895" cy="28822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Referral to CSWS for 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Child &amp; Family assessment </a:t>
            </a:r>
          </a:p>
        </p:txBody>
      </p:sp>
      <p:sp>
        <p:nvSpPr>
          <p:cNvPr id="57" name="Text Box 47">
            <a:extLst>
              <a:ext uri="{FF2B5EF4-FFF2-40B4-BE49-F238E27FC236}">
                <a16:creationId xmlns:a16="http://schemas.microsoft.com/office/drawing/2014/main" id="{5BCFE373-1551-4D7D-99A0-8AF1E68CFBFB}"/>
              </a:ext>
            </a:extLst>
          </p:cNvPr>
          <p:cNvSpPr txBox="1">
            <a:spLocks noChangeArrowheads="1"/>
          </p:cNvSpPr>
          <p:nvPr/>
        </p:nvSpPr>
        <p:spPr bwMode="auto">
          <a:xfrm>
            <a:off x="4309171" y="2605898"/>
            <a:ext cx="1745450" cy="7461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Needs </a:t>
            </a: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are met  </a:t>
            </a: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by the existing universal/ targeted support who undertook the holistic assessment</a:t>
            </a:r>
          </a:p>
        </p:txBody>
      </p:sp>
      <p:sp>
        <p:nvSpPr>
          <p:cNvPr id="63" name="Text Box 71">
            <a:extLst>
              <a:ext uri="{FF2B5EF4-FFF2-40B4-BE49-F238E27FC236}">
                <a16:creationId xmlns:a16="http://schemas.microsoft.com/office/drawing/2014/main" id="{9623270F-A006-4F07-9AB8-0201828CA241}"/>
              </a:ext>
            </a:extLst>
          </p:cNvPr>
          <p:cNvSpPr txBox="1">
            <a:spLocks noChangeArrowheads="1"/>
          </p:cNvSpPr>
          <p:nvPr/>
        </p:nvSpPr>
        <p:spPr bwMode="auto">
          <a:xfrm>
            <a:off x="5391274" y="4914734"/>
            <a:ext cx="2117618" cy="31247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Are the young carers needs met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and outcomes improved?</a:t>
            </a:r>
          </a:p>
        </p:txBody>
      </p:sp>
      <p:cxnSp>
        <p:nvCxnSpPr>
          <p:cNvPr id="92" name="Connector: Elbow 91">
            <a:extLst>
              <a:ext uri="{FF2B5EF4-FFF2-40B4-BE49-F238E27FC236}">
                <a16:creationId xmlns:a16="http://schemas.microsoft.com/office/drawing/2014/main" id="{7BE27DB8-9C05-4384-BC7F-3329889BAE72}"/>
              </a:ext>
            </a:extLst>
          </p:cNvPr>
          <p:cNvCxnSpPr>
            <a:cxnSpLocks/>
            <a:stCxn id="57" idx="2"/>
            <a:endCxn id="48" idx="0"/>
          </p:cNvCxnSpPr>
          <p:nvPr/>
        </p:nvCxnSpPr>
        <p:spPr>
          <a:xfrm rot="16200000" flipH="1">
            <a:off x="5300900" y="3233082"/>
            <a:ext cx="1028990" cy="1266998"/>
          </a:xfrm>
          <a:prstGeom prst="bentConnector3">
            <a:avLst>
              <a:gd name="adj1" fmla="val 7505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B25EF92A-A823-4F9F-9676-6105C2CF279F}"/>
              </a:ext>
            </a:extLst>
          </p:cNvPr>
          <p:cNvCxnSpPr>
            <a:cxnSpLocks/>
            <a:stCxn id="63" idx="2"/>
            <a:endCxn id="102" idx="0"/>
          </p:cNvCxnSpPr>
          <p:nvPr/>
        </p:nvCxnSpPr>
        <p:spPr>
          <a:xfrm rot="5400000">
            <a:off x="5970567" y="5042670"/>
            <a:ext cx="294982" cy="664050"/>
          </a:xfrm>
          <a:prstGeom prst="bentConnector3">
            <a:avLst>
              <a:gd name="adj1" fmla="val 2156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4230F884-6D3F-451D-B5EA-CAA6486A620D}"/>
              </a:ext>
            </a:extLst>
          </p:cNvPr>
          <p:cNvCxnSpPr>
            <a:cxnSpLocks/>
            <a:stCxn id="63" idx="2"/>
            <a:endCxn id="101" idx="0"/>
          </p:cNvCxnSpPr>
          <p:nvPr/>
        </p:nvCxnSpPr>
        <p:spPr>
          <a:xfrm rot="16200000" flipH="1">
            <a:off x="6693276" y="4984010"/>
            <a:ext cx="294982" cy="781369"/>
          </a:xfrm>
          <a:prstGeom prst="bentConnector3">
            <a:avLst>
              <a:gd name="adj1" fmla="val 2156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6D9625C5-3215-4289-86F6-7915E642BA24}"/>
              </a:ext>
            </a:extLst>
          </p:cNvPr>
          <p:cNvCxnSpPr>
            <a:cxnSpLocks/>
            <a:endCxn id="31" idx="1"/>
          </p:cNvCxnSpPr>
          <p:nvPr/>
        </p:nvCxnSpPr>
        <p:spPr>
          <a:xfrm rot="5400000" flipH="1" flipV="1">
            <a:off x="-1134788" y="1880953"/>
            <a:ext cx="4680000" cy="1980000"/>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3" name="Text Box 44">
            <a:extLst>
              <a:ext uri="{FF2B5EF4-FFF2-40B4-BE49-F238E27FC236}">
                <a16:creationId xmlns:a16="http://schemas.microsoft.com/office/drawing/2014/main" id="{061844DE-127E-4A19-A060-6421B051C22D}"/>
              </a:ext>
            </a:extLst>
          </p:cNvPr>
          <p:cNvSpPr txBox="1">
            <a:spLocks noChangeArrowheads="1"/>
          </p:cNvSpPr>
          <p:nvPr/>
        </p:nvSpPr>
        <p:spPr bwMode="auto">
          <a:xfrm>
            <a:off x="288099" y="3754000"/>
            <a:ext cx="970491" cy="10015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Is there Social care (Adults or children) involvement already?</a:t>
            </a:r>
          </a:p>
        </p:txBody>
      </p:sp>
      <p:sp>
        <p:nvSpPr>
          <p:cNvPr id="145" name="Text Box 43">
            <a:extLst>
              <a:ext uri="{FF2B5EF4-FFF2-40B4-BE49-F238E27FC236}">
                <a16:creationId xmlns:a16="http://schemas.microsoft.com/office/drawing/2014/main" id="{DA8A9287-68C5-45E2-BE33-194357149864}"/>
              </a:ext>
            </a:extLst>
          </p:cNvPr>
          <p:cNvSpPr txBox="1">
            <a:spLocks noChangeArrowheads="1"/>
          </p:cNvSpPr>
          <p:nvPr/>
        </p:nvSpPr>
        <p:spPr bwMode="auto">
          <a:xfrm>
            <a:off x="1655214" y="4466463"/>
            <a:ext cx="540000" cy="144000"/>
          </a:xfrm>
          <a:prstGeom prst="roundRect">
            <a:avLst/>
          </a:prstGeom>
          <a:solidFill>
            <a:srgbClr val="92D050"/>
          </a:solidFill>
          <a:ln w="9525">
            <a:solidFill>
              <a:srgbClr val="0070C0"/>
            </a:solidFill>
            <a:miter lim="800000"/>
            <a:headEnd/>
            <a:tailEnd/>
          </a:ln>
        </p:spPr>
        <p:txBody>
          <a:bodyPr anchor="ctr"/>
          <a:lstStyle>
            <a:lvl1pPr>
              <a:spcBef>
                <a:spcPct val="20000"/>
              </a:spcBef>
              <a:buChar char="•"/>
              <a:defRPr sz="2800">
                <a:solidFill>
                  <a:schemeClr val="tx1"/>
                </a:solidFill>
                <a:latin typeface="Arial MT"/>
              </a:defRPr>
            </a:lvl1pPr>
            <a:lvl2pPr marL="742950" indent="-285750">
              <a:spcBef>
                <a:spcPct val="20000"/>
              </a:spcBef>
              <a:buFont typeface="Times" panose="02020603050405020304" pitchFamily="18" charset="0"/>
              <a:buChar char="•"/>
              <a:defRPr sz="2400">
                <a:solidFill>
                  <a:schemeClr val="tx1"/>
                </a:solidFill>
                <a:latin typeface="Arial MT"/>
              </a:defRPr>
            </a:lvl2pPr>
            <a:lvl3pPr marL="1143000" indent="-228600">
              <a:spcBef>
                <a:spcPct val="20000"/>
              </a:spcBef>
              <a:buFont typeface="Times" panose="02020603050405020304" pitchFamily="18" charset="0"/>
              <a:buChar char="•"/>
              <a:defRPr sz="2400">
                <a:solidFill>
                  <a:schemeClr val="tx1"/>
                </a:solidFill>
                <a:latin typeface="Arial MT"/>
              </a:defRPr>
            </a:lvl3pPr>
            <a:lvl4pPr marL="1600200" indent="-228600">
              <a:spcBef>
                <a:spcPct val="20000"/>
              </a:spcBef>
              <a:buChar char="-"/>
              <a:defRPr sz="2000">
                <a:solidFill>
                  <a:schemeClr val="tx1"/>
                </a:solidFill>
                <a:latin typeface="Arial MT"/>
              </a:defRPr>
            </a:lvl4pPr>
            <a:lvl5pPr marL="2057400" indent="-228600">
              <a:spcBef>
                <a:spcPct val="20000"/>
              </a:spcBef>
              <a:buChar char="-"/>
              <a:defRPr sz="2000">
                <a:solidFill>
                  <a:schemeClr val="tx1"/>
                </a:solidFill>
                <a:latin typeface="Arial MT"/>
              </a:defRPr>
            </a:lvl5pPr>
            <a:lvl6pPr marL="2514600" indent="-228600" eaLnBrk="0" fontAlgn="base" hangingPunct="0">
              <a:spcBef>
                <a:spcPct val="20000"/>
              </a:spcBef>
              <a:spcAft>
                <a:spcPct val="0"/>
              </a:spcAft>
              <a:buChar char="-"/>
              <a:defRPr sz="2000">
                <a:solidFill>
                  <a:schemeClr val="tx1"/>
                </a:solidFill>
                <a:latin typeface="Arial MT"/>
              </a:defRPr>
            </a:lvl6pPr>
            <a:lvl7pPr marL="2971800" indent="-228600" eaLnBrk="0" fontAlgn="base" hangingPunct="0">
              <a:spcBef>
                <a:spcPct val="20000"/>
              </a:spcBef>
              <a:spcAft>
                <a:spcPct val="0"/>
              </a:spcAft>
              <a:buChar char="-"/>
              <a:defRPr sz="2000">
                <a:solidFill>
                  <a:schemeClr val="tx1"/>
                </a:solidFill>
                <a:latin typeface="Arial MT"/>
              </a:defRPr>
            </a:lvl7pPr>
            <a:lvl8pPr marL="3429000" indent="-228600" eaLnBrk="0" fontAlgn="base" hangingPunct="0">
              <a:spcBef>
                <a:spcPct val="20000"/>
              </a:spcBef>
              <a:spcAft>
                <a:spcPct val="0"/>
              </a:spcAft>
              <a:buChar char="-"/>
              <a:defRPr sz="2000">
                <a:solidFill>
                  <a:schemeClr val="tx1"/>
                </a:solidFill>
                <a:latin typeface="Arial MT"/>
              </a:defRPr>
            </a:lvl8pPr>
            <a:lvl9pPr marL="3886200" indent="-228600" eaLnBrk="0" fontAlgn="base" hangingPunct="0">
              <a:spcBef>
                <a:spcPct val="20000"/>
              </a:spcBef>
              <a:spcAft>
                <a:spcPct val="0"/>
              </a:spcAft>
              <a:buChar char="-"/>
              <a:defRPr sz="2000">
                <a:solidFill>
                  <a:schemeClr val="tx1"/>
                </a:solidFill>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sysClr val="windowText" lastClr="000000"/>
                </a:solidFill>
                <a:effectLst/>
                <a:uLnTx/>
                <a:uFillTx/>
                <a:latin typeface="VAG Rounded Std"/>
                <a:ea typeface="+mn-ea"/>
                <a:cs typeface="Times New Roman" panose="02020603050405020304" pitchFamily="18" charset="0"/>
              </a:rPr>
              <a:t>Yes</a:t>
            </a:r>
            <a:endParaRPr kumimoji="0" lang="en-GB" altLang="en-US" sz="1000" b="0" i="0" u="none" strike="noStrike" kern="1200" cap="none" spc="0" normalizeH="0" baseline="0" noProof="0" dirty="0">
              <a:ln>
                <a:noFill/>
              </a:ln>
              <a:solidFill>
                <a:sysClr val="windowText" lastClr="000000"/>
              </a:solidFill>
              <a:effectLst/>
              <a:uLnTx/>
              <a:uFillTx/>
              <a:latin typeface="VAG Rounded Std"/>
              <a:ea typeface="+mn-ea"/>
              <a:cs typeface="+mn-cs"/>
            </a:endParaRPr>
          </a:p>
        </p:txBody>
      </p:sp>
      <p:sp>
        <p:nvSpPr>
          <p:cNvPr id="146" name="Text Box 45">
            <a:extLst>
              <a:ext uri="{FF2B5EF4-FFF2-40B4-BE49-F238E27FC236}">
                <a16:creationId xmlns:a16="http://schemas.microsoft.com/office/drawing/2014/main" id="{5CE2E425-16C9-4E11-A654-66E8862E9FF3}"/>
              </a:ext>
            </a:extLst>
          </p:cNvPr>
          <p:cNvSpPr txBox="1">
            <a:spLocks noChangeArrowheads="1"/>
          </p:cNvSpPr>
          <p:nvPr/>
        </p:nvSpPr>
        <p:spPr bwMode="auto">
          <a:xfrm>
            <a:off x="1655214" y="3887999"/>
            <a:ext cx="540000" cy="180000"/>
          </a:xfrm>
          <a:prstGeom prst="roundRect">
            <a:avLst/>
          </a:prstGeom>
          <a:solidFill>
            <a:srgbClr val="C00000"/>
          </a:solidFill>
          <a:ln w="9525">
            <a:solidFill>
              <a:srgbClr val="0070C0"/>
            </a:solidFill>
            <a:miter lim="800000"/>
            <a:headEnd/>
            <a:tailEnd/>
          </a:ln>
        </p:spPr>
        <p:txBody>
          <a:bodyPr anchor="ctr"/>
          <a:lstStyle>
            <a:defPPr>
              <a:defRPr lang="en-US"/>
            </a:defPPr>
            <a:lvl1pPr algn="ctr">
              <a:spcBef>
                <a:spcPct val="0"/>
              </a:spcBef>
              <a:buFontTx/>
              <a:buNone/>
              <a:defRPr sz="1400" b="1">
                <a:solidFill>
                  <a:sysClr val="windowText" lastClr="000000"/>
                </a:solidFill>
                <a:latin typeface="Arial" panose="020B0604020202020204" pitchFamily="34" charset="0"/>
                <a:cs typeface="Times New Roman" panose="02020603050405020304" pitchFamily="18" charset="0"/>
              </a:defRPr>
            </a:lvl1pPr>
            <a:lvl2pPr marL="742950" indent="-285750">
              <a:spcBef>
                <a:spcPct val="20000"/>
              </a:spcBef>
              <a:buFont typeface="Times" panose="02020603050405020304" pitchFamily="18" charset="0"/>
              <a:buChar char="•"/>
              <a:defRPr sz="2400">
                <a:latin typeface="Arial MT"/>
              </a:defRPr>
            </a:lvl2pPr>
            <a:lvl3pPr marL="1143000" indent="-228600">
              <a:spcBef>
                <a:spcPct val="20000"/>
              </a:spcBef>
              <a:buFont typeface="Times" panose="02020603050405020304" pitchFamily="18" charset="0"/>
              <a:buChar char="•"/>
              <a:defRPr sz="2400">
                <a:latin typeface="Arial MT"/>
              </a:defRPr>
            </a:lvl3pPr>
            <a:lvl4pPr marL="1600200" indent="-228600">
              <a:spcBef>
                <a:spcPct val="20000"/>
              </a:spcBef>
              <a:buChar char="-"/>
              <a:defRPr sz="2000">
                <a:latin typeface="Arial MT"/>
              </a:defRPr>
            </a:lvl4pPr>
            <a:lvl5pPr marL="2057400" indent="-228600">
              <a:spcBef>
                <a:spcPct val="20000"/>
              </a:spcBef>
              <a:buChar char="-"/>
              <a:defRPr sz="2000">
                <a:latin typeface="Arial MT"/>
              </a:defRPr>
            </a:lvl5pPr>
            <a:lvl6pPr marL="2514600" indent="-228600" eaLnBrk="0" fontAlgn="base" hangingPunct="0">
              <a:spcBef>
                <a:spcPct val="20000"/>
              </a:spcBef>
              <a:spcAft>
                <a:spcPct val="0"/>
              </a:spcAft>
              <a:buChar char="-"/>
              <a:defRPr sz="2000">
                <a:latin typeface="Arial MT"/>
              </a:defRPr>
            </a:lvl6pPr>
            <a:lvl7pPr marL="2971800" indent="-228600" eaLnBrk="0" fontAlgn="base" hangingPunct="0">
              <a:spcBef>
                <a:spcPct val="20000"/>
              </a:spcBef>
              <a:spcAft>
                <a:spcPct val="0"/>
              </a:spcAft>
              <a:buChar char="-"/>
              <a:defRPr sz="2000">
                <a:latin typeface="Arial MT"/>
              </a:defRPr>
            </a:lvl7pPr>
            <a:lvl8pPr marL="3429000" indent="-228600" eaLnBrk="0" fontAlgn="base" hangingPunct="0">
              <a:spcBef>
                <a:spcPct val="20000"/>
              </a:spcBef>
              <a:spcAft>
                <a:spcPct val="0"/>
              </a:spcAft>
              <a:buChar char="-"/>
              <a:defRPr sz="2000">
                <a:latin typeface="Arial MT"/>
              </a:defRPr>
            </a:lvl8pPr>
            <a:lvl9pPr marL="3886200" indent="-228600" eaLnBrk="0" fontAlgn="base" hangingPunct="0">
              <a:spcBef>
                <a:spcPct val="20000"/>
              </a:spcBef>
              <a:spcAft>
                <a:spcPct val="0"/>
              </a:spcAft>
              <a:buChar char="-"/>
              <a:defRPr sz="2000">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prstClr val="white"/>
                </a:solidFill>
                <a:effectLst/>
                <a:uLnTx/>
                <a:uFillTx/>
                <a:latin typeface="VAG Rounded Std"/>
                <a:ea typeface="+mn-ea"/>
                <a:cs typeface="Times New Roman" panose="02020603050405020304" pitchFamily="18" charset="0"/>
              </a:rPr>
              <a:t>No</a:t>
            </a:r>
          </a:p>
        </p:txBody>
      </p:sp>
      <p:cxnSp>
        <p:nvCxnSpPr>
          <p:cNvPr id="215" name="Connector: Elbow 214">
            <a:extLst>
              <a:ext uri="{FF2B5EF4-FFF2-40B4-BE49-F238E27FC236}">
                <a16:creationId xmlns:a16="http://schemas.microsoft.com/office/drawing/2014/main" id="{B89EF904-65B8-4167-9657-BF5AF98034CF}"/>
              </a:ext>
            </a:extLst>
          </p:cNvPr>
          <p:cNvCxnSpPr>
            <a:cxnSpLocks/>
            <a:stCxn id="31" idx="2"/>
            <a:endCxn id="76" idx="0"/>
          </p:cNvCxnSpPr>
          <p:nvPr/>
        </p:nvCxnSpPr>
        <p:spPr>
          <a:xfrm rot="5400000">
            <a:off x="3146998" y="-106914"/>
            <a:ext cx="301963" cy="1842916"/>
          </a:xfrm>
          <a:prstGeom prst="bentConnector3">
            <a:avLst>
              <a:gd name="adj1" fmla="val 3055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Connector: Elbow 221">
            <a:extLst>
              <a:ext uri="{FF2B5EF4-FFF2-40B4-BE49-F238E27FC236}">
                <a16:creationId xmlns:a16="http://schemas.microsoft.com/office/drawing/2014/main" id="{D4F8CECC-C359-420B-8EC3-CE89C032029E}"/>
              </a:ext>
            </a:extLst>
          </p:cNvPr>
          <p:cNvCxnSpPr>
            <a:cxnSpLocks/>
            <a:stCxn id="31" idx="2"/>
            <a:endCxn id="103" idx="0"/>
          </p:cNvCxnSpPr>
          <p:nvPr/>
        </p:nvCxnSpPr>
        <p:spPr>
          <a:xfrm rot="16200000" flipH="1">
            <a:off x="4297654" y="585345"/>
            <a:ext cx="296390" cy="452825"/>
          </a:xfrm>
          <a:prstGeom prst="bentConnector3">
            <a:avLst>
              <a:gd name="adj1" fmla="val 30187"/>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8" name="Text Box 60">
            <a:extLst>
              <a:ext uri="{FF2B5EF4-FFF2-40B4-BE49-F238E27FC236}">
                <a16:creationId xmlns:a16="http://schemas.microsoft.com/office/drawing/2014/main" id="{B028AEAC-0F38-40FD-AF96-6F1F0CC94CC8}"/>
              </a:ext>
            </a:extLst>
          </p:cNvPr>
          <p:cNvSpPr txBox="1">
            <a:spLocks noChangeArrowheads="1"/>
          </p:cNvSpPr>
          <p:nvPr/>
        </p:nvSpPr>
        <p:spPr bwMode="auto">
          <a:xfrm>
            <a:off x="508870" y="934727"/>
            <a:ext cx="970491" cy="240948"/>
          </a:xfrm>
          <a:prstGeom prst="roundRect">
            <a:avLst/>
          </a:prstGeom>
          <a:solidFill>
            <a:schemeClr val="tx2">
              <a:lumMod val="20000"/>
              <a:lumOff val="80000"/>
            </a:scheme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0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End of process</a:t>
            </a:r>
          </a:p>
        </p:txBody>
      </p:sp>
      <p:cxnSp>
        <p:nvCxnSpPr>
          <p:cNvPr id="289" name="Straight Arrow Connector 288">
            <a:extLst>
              <a:ext uri="{FF2B5EF4-FFF2-40B4-BE49-F238E27FC236}">
                <a16:creationId xmlns:a16="http://schemas.microsoft.com/office/drawing/2014/main" id="{8059C362-AC3D-4076-99EC-6E793344A138}"/>
              </a:ext>
            </a:extLst>
          </p:cNvPr>
          <p:cNvCxnSpPr>
            <a:cxnSpLocks/>
            <a:stCxn id="76" idx="1"/>
            <a:endCxn id="288" idx="3"/>
          </p:cNvCxnSpPr>
          <p:nvPr/>
        </p:nvCxnSpPr>
        <p:spPr>
          <a:xfrm flipH="1">
            <a:off x="1479361" y="1053563"/>
            <a:ext cx="231568" cy="163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0" name="Text Box 44">
            <a:extLst>
              <a:ext uri="{FF2B5EF4-FFF2-40B4-BE49-F238E27FC236}">
                <a16:creationId xmlns:a16="http://schemas.microsoft.com/office/drawing/2014/main" id="{2F008AB6-AA4B-49A8-B6EE-99AC056584C4}"/>
              </a:ext>
            </a:extLst>
          </p:cNvPr>
          <p:cNvSpPr txBox="1">
            <a:spLocks noChangeArrowheads="1"/>
          </p:cNvSpPr>
          <p:nvPr/>
        </p:nvSpPr>
        <p:spPr bwMode="auto">
          <a:xfrm>
            <a:off x="3597877" y="1856329"/>
            <a:ext cx="2160000" cy="360000"/>
          </a:xfrm>
          <a:prstGeom prst="roundRect">
            <a:avLst>
              <a:gd name="adj" fmla="val 16667"/>
            </a:avLst>
          </a:prstGeom>
          <a:solidFill>
            <a:schemeClr val="tx2">
              <a:lumMod val="20000"/>
              <a:lumOff val="80000"/>
            </a:scheme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Age appropriate but </a:t>
            </a: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there are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additional support needs</a:t>
            </a:r>
          </a:p>
        </p:txBody>
      </p:sp>
      <p:sp>
        <p:nvSpPr>
          <p:cNvPr id="321" name="Text Box 44">
            <a:extLst>
              <a:ext uri="{FF2B5EF4-FFF2-40B4-BE49-F238E27FC236}">
                <a16:creationId xmlns:a16="http://schemas.microsoft.com/office/drawing/2014/main" id="{93D8A82D-F0A3-489C-B369-AD0293195DBD}"/>
              </a:ext>
            </a:extLst>
          </p:cNvPr>
          <p:cNvSpPr txBox="1">
            <a:spLocks noChangeArrowheads="1"/>
          </p:cNvSpPr>
          <p:nvPr/>
        </p:nvSpPr>
        <p:spPr bwMode="auto">
          <a:xfrm>
            <a:off x="5951207" y="1849145"/>
            <a:ext cx="2160000" cy="360000"/>
          </a:xfrm>
          <a:prstGeom prst="roundRect">
            <a:avLst>
              <a:gd name="adj" fmla="val 16667"/>
            </a:avLst>
          </a:prstGeom>
          <a:solidFill>
            <a:schemeClr val="tx2">
              <a:lumMod val="20000"/>
              <a:lumOff val="80000"/>
            </a:scheme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Age appropriate and they </a:t>
            </a: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currently have no </a:t>
            </a: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additional support needs</a:t>
            </a:r>
          </a:p>
        </p:txBody>
      </p:sp>
      <p:sp>
        <p:nvSpPr>
          <p:cNvPr id="322" name="Text Box 71">
            <a:extLst>
              <a:ext uri="{FF2B5EF4-FFF2-40B4-BE49-F238E27FC236}">
                <a16:creationId xmlns:a16="http://schemas.microsoft.com/office/drawing/2014/main" id="{4C69735B-6A8F-40E4-A7BE-63A5BF4BFC32}"/>
              </a:ext>
            </a:extLst>
          </p:cNvPr>
          <p:cNvSpPr txBox="1">
            <a:spLocks noChangeArrowheads="1"/>
          </p:cNvSpPr>
          <p:nvPr/>
        </p:nvSpPr>
        <p:spPr bwMode="auto">
          <a:xfrm>
            <a:off x="8364198" y="1751762"/>
            <a:ext cx="1543573" cy="55476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Universal/Existing Services monitor the young carer situation</a:t>
            </a:r>
          </a:p>
        </p:txBody>
      </p:sp>
      <p:sp>
        <p:nvSpPr>
          <p:cNvPr id="323" name="Text Box 71">
            <a:extLst>
              <a:ext uri="{FF2B5EF4-FFF2-40B4-BE49-F238E27FC236}">
                <a16:creationId xmlns:a16="http://schemas.microsoft.com/office/drawing/2014/main" id="{AE1D9EFB-3A6D-453A-A94D-8BC37A426084}"/>
              </a:ext>
            </a:extLst>
          </p:cNvPr>
          <p:cNvSpPr txBox="1">
            <a:spLocks noChangeArrowheads="1"/>
          </p:cNvSpPr>
          <p:nvPr/>
        </p:nvSpPr>
        <p:spPr bwMode="auto">
          <a:xfrm>
            <a:off x="8354345" y="1089049"/>
            <a:ext cx="1543573" cy="43490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If young carer needs/situation change</a:t>
            </a:r>
          </a:p>
        </p:txBody>
      </p:sp>
      <p:cxnSp>
        <p:nvCxnSpPr>
          <p:cNvPr id="324" name="Connector: Elbow 323">
            <a:extLst>
              <a:ext uri="{FF2B5EF4-FFF2-40B4-BE49-F238E27FC236}">
                <a16:creationId xmlns:a16="http://schemas.microsoft.com/office/drawing/2014/main" id="{CCC369E2-AFF3-4382-869E-E10A9CA6A48A}"/>
              </a:ext>
            </a:extLst>
          </p:cNvPr>
          <p:cNvCxnSpPr>
            <a:cxnSpLocks/>
            <a:stCxn id="323" idx="0"/>
            <a:endCxn id="31" idx="3"/>
          </p:cNvCxnSpPr>
          <p:nvPr/>
        </p:nvCxnSpPr>
        <p:spPr>
          <a:xfrm rot="16200000" flipV="1">
            <a:off x="7405848" y="-631235"/>
            <a:ext cx="558097" cy="2882472"/>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4" name="Text Box 47">
            <a:extLst>
              <a:ext uri="{FF2B5EF4-FFF2-40B4-BE49-F238E27FC236}">
                <a16:creationId xmlns:a16="http://schemas.microsoft.com/office/drawing/2014/main" id="{4BB10382-31E6-4353-8951-4DBC0F551320}"/>
              </a:ext>
            </a:extLst>
          </p:cNvPr>
          <p:cNvSpPr txBox="1">
            <a:spLocks noChangeArrowheads="1"/>
          </p:cNvSpPr>
          <p:nvPr/>
        </p:nvSpPr>
        <p:spPr bwMode="auto">
          <a:xfrm>
            <a:off x="6183864" y="2606546"/>
            <a:ext cx="2122039" cy="7455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Presenting needs </a:t>
            </a: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are not met </a:t>
            </a: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 by the existing universal/targeted support who undertook the holistic assessment</a:t>
            </a:r>
          </a:p>
        </p:txBody>
      </p:sp>
      <p:cxnSp>
        <p:nvCxnSpPr>
          <p:cNvPr id="345" name="Connector: Elbow 344">
            <a:extLst>
              <a:ext uri="{FF2B5EF4-FFF2-40B4-BE49-F238E27FC236}">
                <a16:creationId xmlns:a16="http://schemas.microsoft.com/office/drawing/2014/main" id="{08D191D5-DA11-4B1D-8672-90944F1FBC67}"/>
              </a:ext>
            </a:extLst>
          </p:cNvPr>
          <p:cNvCxnSpPr>
            <a:cxnSpLocks/>
            <a:stCxn id="320" idx="2"/>
            <a:endCxn id="344" idx="0"/>
          </p:cNvCxnSpPr>
          <p:nvPr/>
        </p:nvCxnSpPr>
        <p:spPr>
          <a:xfrm rot="16200000" flipH="1">
            <a:off x="5766272" y="1127933"/>
            <a:ext cx="390217" cy="2567007"/>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DC6CB301-7309-4913-AD99-0D8C65AD5C86}"/>
              </a:ext>
            </a:extLst>
          </p:cNvPr>
          <p:cNvCxnSpPr>
            <a:cxnSpLocks/>
            <a:stCxn id="321" idx="3"/>
            <a:endCxn id="322" idx="1"/>
          </p:cNvCxnSpPr>
          <p:nvPr/>
        </p:nvCxnSpPr>
        <p:spPr>
          <a:xfrm>
            <a:off x="8111207" y="2029145"/>
            <a:ext cx="25299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D01C18F1-C812-4354-A13E-714C3C930E32}"/>
              </a:ext>
            </a:extLst>
          </p:cNvPr>
          <p:cNvCxnSpPr>
            <a:cxnSpLocks/>
            <a:stCxn id="322" idx="0"/>
            <a:endCxn id="323" idx="2"/>
          </p:cNvCxnSpPr>
          <p:nvPr/>
        </p:nvCxnSpPr>
        <p:spPr>
          <a:xfrm flipH="1" flipV="1">
            <a:off x="9126132" y="1523956"/>
            <a:ext cx="9853" cy="22780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Straight Arrow Connector 356">
            <a:extLst>
              <a:ext uri="{FF2B5EF4-FFF2-40B4-BE49-F238E27FC236}">
                <a16:creationId xmlns:a16="http://schemas.microsoft.com/office/drawing/2014/main" id="{CB29BA02-2175-4F74-90F4-869AE927015D}"/>
              </a:ext>
            </a:extLst>
          </p:cNvPr>
          <p:cNvCxnSpPr>
            <a:cxnSpLocks/>
            <a:stCxn id="48" idx="2"/>
            <a:endCxn id="63" idx="0"/>
          </p:cNvCxnSpPr>
          <p:nvPr/>
        </p:nvCxnSpPr>
        <p:spPr>
          <a:xfrm>
            <a:off x="6448894" y="4693545"/>
            <a:ext cx="1189" cy="2211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6" name="Connector: Elbow 375">
            <a:extLst>
              <a:ext uri="{FF2B5EF4-FFF2-40B4-BE49-F238E27FC236}">
                <a16:creationId xmlns:a16="http://schemas.microsoft.com/office/drawing/2014/main" id="{6966AA70-47C6-44CA-9F22-6CF4D9219487}"/>
              </a:ext>
            </a:extLst>
          </p:cNvPr>
          <p:cNvCxnSpPr>
            <a:cxnSpLocks/>
            <a:stCxn id="320" idx="2"/>
            <a:endCxn id="57" idx="0"/>
          </p:cNvCxnSpPr>
          <p:nvPr/>
        </p:nvCxnSpPr>
        <p:spPr>
          <a:xfrm rot="16200000" flipH="1">
            <a:off x="4735102" y="2159103"/>
            <a:ext cx="389569" cy="504019"/>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Connector: Elbow 397">
            <a:extLst>
              <a:ext uri="{FF2B5EF4-FFF2-40B4-BE49-F238E27FC236}">
                <a16:creationId xmlns:a16="http://schemas.microsoft.com/office/drawing/2014/main" id="{E9ECAFEA-1FDC-4AF5-BE50-E2C021807993}"/>
              </a:ext>
            </a:extLst>
          </p:cNvPr>
          <p:cNvCxnSpPr>
            <a:cxnSpLocks/>
            <a:stCxn id="476" idx="2"/>
            <a:endCxn id="58" idx="0"/>
          </p:cNvCxnSpPr>
          <p:nvPr/>
        </p:nvCxnSpPr>
        <p:spPr>
          <a:xfrm rot="5400000">
            <a:off x="2874597" y="55770"/>
            <a:ext cx="276815" cy="3320848"/>
          </a:xfrm>
          <a:prstGeom prst="bentConnector3">
            <a:avLst>
              <a:gd name="adj1" fmla="val 34847"/>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Connector: Elbow 400">
            <a:extLst>
              <a:ext uri="{FF2B5EF4-FFF2-40B4-BE49-F238E27FC236}">
                <a16:creationId xmlns:a16="http://schemas.microsoft.com/office/drawing/2014/main" id="{A900ABFD-F460-44F7-A6FE-902483A88481}"/>
              </a:ext>
            </a:extLst>
          </p:cNvPr>
          <p:cNvCxnSpPr>
            <a:cxnSpLocks/>
            <a:stCxn id="476" idx="2"/>
            <a:endCxn id="321" idx="0"/>
          </p:cNvCxnSpPr>
          <p:nvPr/>
        </p:nvCxnSpPr>
        <p:spPr>
          <a:xfrm rot="16200000" flipH="1">
            <a:off x="5716638" y="534576"/>
            <a:ext cx="271358" cy="2357779"/>
          </a:xfrm>
          <a:prstGeom prst="bentConnector3">
            <a:avLst>
              <a:gd name="adj1" fmla="val 3454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3" name="Text Box 47">
            <a:extLst>
              <a:ext uri="{FF2B5EF4-FFF2-40B4-BE49-F238E27FC236}">
                <a16:creationId xmlns:a16="http://schemas.microsoft.com/office/drawing/2014/main" id="{64DF320E-FE8F-4591-AFF6-269128ABD430}"/>
              </a:ext>
            </a:extLst>
          </p:cNvPr>
          <p:cNvSpPr txBox="1">
            <a:spLocks noChangeArrowheads="1"/>
          </p:cNvSpPr>
          <p:nvPr/>
        </p:nvSpPr>
        <p:spPr bwMode="auto">
          <a:xfrm>
            <a:off x="6187747" y="3496055"/>
            <a:ext cx="2166598" cy="54681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Refer family to appropriate universal / targeted service suitable for responding to the presenting needs</a:t>
            </a:r>
          </a:p>
        </p:txBody>
      </p:sp>
      <p:cxnSp>
        <p:nvCxnSpPr>
          <p:cNvPr id="415" name="Straight Arrow Connector 414">
            <a:extLst>
              <a:ext uri="{FF2B5EF4-FFF2-40B4-BE49-F238E27FC236}">
                <a16:creationId xmlns:a16="http://schemas.microsoft.com/office/drawing/2014/main" id="{8F879725-AC3E-414B-84AF-CCE26794B911}"/>
              </a:ext>
            </a:extLst>
          </p:cNvPr>
          <p:cNvCxnSpPr>
            <a:cxnSpLocks/>
            <a:stCxn id="146" idx="3"/>
            <a:endCxn id="152" idx="1"/>
          </p:cNvCxnSpPr>
          <p:nvPr/>
        </p:nvCxnSpPr>
        <p:spPr>
          <a:xfrm flipV="1">
            <a:off x="2195214" y="3977602"/>
            <a:ext cx="232152" cy="39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1" name="Connector: Elbow 420">
            <a:extLst>
              <a:ext uri="{FF2B5EF4-FFF2-40B4-BE49-F238E27FC236}">
                <a16:creationId xmlns:a16="http://schemas.microsoft.com/office/drawing/2014/main" id="{A777C84C-AA54-4E63-BE28-EEEA5A8CAF3F}"/>
              </a:ext>
            </a:extLst>
          </p:cNvPr>
          <p:cNvCxnSpPr>
            <a:cxnSpLocks/>
            <a:stCxn id="413" idx="2"/>
            <a:endCxn id="48" idx="0"/>
          </p:cNvCxnSpPr>
          <p:nvPr/>
        </p:nvCxnSpPr>
        <p:spPr>
          <a:xfrm rot="5400000">
            <a:off x="6690867" y="3800896"/>
            <a:ext cx="338207" cy="822152"/>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a:extLst>
              <a:ext uri="{FF2B5EF4-FFF2-40B4-BE49-F238E27FC236}">
                <a16:creationId xmlns:a16="http://schemas.microsoft.com/office/drawing/2014/main" id="{EB29DBC7-BEC5-45E6-B3B5-CB027187CEC3}"/>
              </a:ext>
            </a:extLst>
          </p:cNvPr>
          <p:cNvCxnSpPr>
            <a:cxnSpLocks/>
            <a:stCxn id="101" idx="2"/>
            <a:endCxn id="41" idx="0"/>
          </p:cNvCxnSpPr>
          <p:nvPr/>
        </p:nvCxnSpPr>
        <p:spPr>
          <a:xfrm>
            <a:off x="7231452" y="5666186"/>
            <a:ext cx="4115" cy="15098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6" name="Straight Arrow Connector 435">
            <a:extLst>
              <a:ext uri="{FF2B5EF4-FFF2-40B4-BE49-F238E27FC236}">
                <a16:creationId xmlns:a16="http://schemas.microsoft.com/office/drawing/2014/main" id="{0A483A1D-A408-4EDD-A567-4A0E70EA4D14}"/>
              </a:ext>
            </a:extLst>
          </p:cNvPr>
          <p:cNvCxnSpPr>
            <a:cxnSpLocks/>
            <a:stCxn id="344" idx="2"/>
            <a:endCxn id="413" idx="0"/>
          </p:cNvCxnSpPr>
          <p:nvPr/>
        </p:nvCxnSpPr>
        <p:spPr>
          <a:xfrm>
            <a:off x="7244884" y="3352084"/>
            <a:ext cx="26162" cy="1439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76" name="Text Box 55">
            <a:extLst>
              <a:ext uri="{FF2B5EF4-FFF2-40B4-BE49-F238E27FC236}">
                <a16:creationId xmlns:a16="http://schemas.microsoft.com/office/drawing/2014/main" id="{0F50B511-AB83-4E57-ACB3-4EED579B17F7}"/>
              </a:ext>
            </a:extLst>
          </p:cNvPr>
          <p:cNvSpPr txBox="1">
            <a:spLocks noChangeArrowheads="1"/>
          </p:cNvSpPr>
          <p:nvPr/>
        </p:nvSpPr>
        <p:spPr bwMode="auto">
          <a:xfrm>
            <a:off x="2946747" y="1347722"/>
            <a:ext cx="3453362" cy="2300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The caring requirements for the child/young person are? </a:t>
            </a:r>
          </a:p>
        </p:txBody>
      </p:sp>
      <p:cxnSp>
        <p:nvCxnSpPr>
          <p:cNvPr id="524" name="Connector: Elbow 523">
            <a:extLst>
              <a:ext uri="{FF2B5EF4-FFF2-40B4-BE49-F238E27FC236}">
                <a16:creationId xmlns:a16="http://schemas.microsoft.com/office/drawing/2014/main" id="{2AF01F1C-664D-4E20-B758-4FEC9DE1850B}"/>
              </a:ext>
            </a:extLst>
          </p:cNvPr>
          <p:cNvCxnSpPr>
            <a:cxnSpLocks/>
            <a:stCxn id="476" idx="2"/>
            <a:endCxn id="320" idx="0"/>
          </p:cNvCxnSpPr>
          <p:nvPr/>
        </p:nvCxnSpPr>
        <p:spPr>
          <a:xfrm rot="16200000" flipH="1">
            <a:off x="4536381" y="1714833"/>
            <a:ext cx="278542" cy="4449"/>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61B6571D-F393-4FFA-8839-5934667CD4F4}"/>
              </a:ext>
            </a:extLst>
          </p:cNvPr>
          <p:cNvCxnSpPr>
            <a:stCxn id="103" idx="2"/>
            <a:endCxn id="476" idx="0"/>
          </p:cNvCxnSpPr>
          <p:nvPr/>
        </p:nvCxnSpPr>
        <p:spPr>
          <a:xfrm>
            <a:off x="4672262" y="1144479"/>
            <a:ext cx="1166" cy="20324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F345CC-F7B6-41DF-AAC5-B92465C464FB}"/>
              </a:ext>
            </a:extLst>
          </p:cNvPr>
          <p:cNvCxnSpPr>
            <a:cxnSpLocks/>
            <a:endCxn id="38" idx="1"/>
          </p:cNvCxnSpPr>
          <p:nvPr/>
        </p:nvCxnSpPr>
        <p:spPr>
          <a:xfrm>
            <a:off x="204685" y="5194614"/>
            <a:ext cx="3174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946A1461-E5A5-4EAA-85CF-47CEBE000CB4}"/>
              </a:ext>
            </a:extLst>
          </p:cNvPr>
          <p:cNvCxnSpPr>
            <a:cxnSpLocks/>
            <a:stCxn id="152" idx="2"/>
            <a:endCxn id="150" idx="0"/>
          </p:cNvCxnSpPr>
          <p:nvPr/>
        </p:nvCxnSpPr>
        <p:spPr>
          <a:xfrm>
            <a:off x="3549814" y="4121716"/>
            <a:ext cx="0" cy="17748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8" name="Text Box 44">
            <a:extLst>
              <a:ext uri="{FF2B5EF4-FFF2-40B4-BE49-F238E27FC236}">
                <a16:creationId xmlns:a16="http://schemas.microsoft.com/office/drawing/2014/main" id="{517D03CF-A2A7-44F3-BB9F-9AD86F1E357C}"/>
              </a:ext>
            </a:extLst>
          </p:cNvPr>
          <p:cNvSpPr txBox="1">
            <a:spLocks noChangeArrowheads="1"/>
          </p:cNvSpPr>
          <p:nvPr/>
        </p:nvSpPr>
        <p:spPr bwMode="auto">
          <a:xfrm>
            <a:off x="433937" y="2490871"/>
            <a:ext cx="1837284" cy="28822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200">
                <a:solidFill>
                  <a:schemeClr val="lt1"/>
                </a:solidFill>
                <a:latin typeface="Arial" panose="020B060402020202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Are there </a:t>
            </a:r>
            <a:r>
              <a:rPr kumimoji="0" lang="en-GB" altLang="en-US" sz="1000" b="1"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safeguarding implications</a:t>
            </a: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 for the child/YP</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
        <p:nvSpPr>
          <p:cNvPr id="149" name="Text Box 43">
            <a:extLst>
              <a:ext uri="{FF2B5EF4-FFF2-40B4-BE49-F238E27FC236}">
                <a16:creationId xmlns:a16="http://schemas.microsoft.com/office/drawing/2014/main" id="{D2197368-3C6E-483B-B711-77FF01D27968}"/>
              </a:ext>
            </a:extLst>
          </p:cNvPr>
          <p:cNvSpPr txBox="1">
            <a:spLocks noChangeArrowheads="1"/>
          </p:cNvSpPr>
          <p:nvPr/>
        </p:nvSpPr>
        <p:spPr bwMode="auto">
          <a:xfrm>
            <a:off x="503434" y="3125122"/>
            <a:ext cx="540000" cy="144000"/>
          </a:xfrm>
          <a:prstGeom prst="roundRect">
            <a:avLst/>
          </a:prstGeom>
          <a:solidFill>
            <a:srgbClr val="92D050"/>
          </a:solidFill>
          <a:ln w="9525">
            <a:solidFill>
              <a:srgbClr val="0070C0"/>
            </a:solidFill>
            <a:miter lim="800000"/>
            <a:headEnd/>
            <a:tailEnd/>
          </a:ln>
        </p:spPr>
        <p:txBody>
          <a:bodyPr anchor="ctr"/>
          <a:lstStyle>
            <a:lvl1pPr>
              <a:spcBef>
                <a:spcPct val="20000"/>
              </a:spcBef>
              <a:buChar char="•"/>
              <a:defRPr sz="2800">
                <a:solidFill>
                  <a:schemeClr val="tx1"/>
                </a:solidFill>
                <a:latin typeface="Arial MT"/>
              </a:defRPr>
            </a:lvl1pPr>
            <a:lvl2pPr marL="742950" indent="-285750">
              <a:spcBef>
                <a:spcPct val="20000"/>
              </a:spcBef>
              <a:buFont typeface="Times" panose="02020603050405020304" pitchFamily="18" charset="0"/>
              <a:buChar char="•"/>
              <a:defRPr sz="2400">
                <a:solidFill>
                  <a:schemeClr val="tx1"/>
                </a:solidFill>
                <a:latin typeface="Arial MT"/>
              </a:defRPr>
            </a:lvl2pPr>
            <a:lvl3pPr marL="1143000" indent="-228600">
              <a:spcBef>
                <a:spcPct val="20000"/>
              </a:spcBef>
              <a:buFont typeface="Times" panose="02020603050405020304" pitchFamily="18" charset="0"/>
              <a:buChar char="•"/>
              <a:defRPr sz="2400">
                <a:solidFill>
                  <a:schemeClr val="tx1"/>
                </a:solidFill>
                <a:latin typeface="Arial MT"/>
              </a:defRPr>
            </a:lvl3pPr>
            <a:lvl4pPr marL="1600200" indent="-228600">
              <a:spcBef>
                <a:spcPct val="20000"/>
              </a:spcBef>
              <a:buChar char="-"/>
              <a:defRPr sz="2000">
                <a:solidFill>
                  <a:schemeClr val="tx1"/>
                </a:solidFill>
                <a:latin typeface="Arial MT"/>
              </a:defRPr>
            </a:lvl4pPr>
            <a:lvl5pPr marL="2057400" indent="-228600">
              <a:spcBef>
                <a:spcPct val="20000"/>
              </a:spcBef>
              <a:buChar char="-"/>
              <a:defRPr sz="2000">
                <a:solidFill>
                  <a:schemeClr val="tx1"/>
                </a:solidFill>
                <a:latin typeface="Arial MT"/>
              </a:defRPr>
            </a:lvl5pPr>
            <a:lvl6pPr marL="2514600" indent="-228600" eaLnBrk="0" fontAlgn="base" hangingPunct="0">
              <a:spcBef>
                <a:spcPct val="20000"/>
              </a:spcBef>
              <a:spcAft>
                <a:spcPct val="0"/>
              </a:spcAft>
              <a:buChar char="-"/>
              <a:defRPr sz="2000">
                <a:solidFill>
                  <a:schemeClr val="tx1"/>
                </a:solidFill>
                <a:latin typeface="Arial MT"/>
              </a:defRPr>
            </a:lvl6pPr>
            <a:lvl7pPr marL="2971800" indent="-228600" eaLnBrk="0" fontAlgn="base" hangingPunct="0">
              <a:spcBef>
                <a:spcPct val="20000"/>
              </a:spcBef>
              <a:spcAft>
                <a:spcPct val="0"/>
              </a:spcAft>
              <a:buChar char="-"/>
              <a:defRPr sz="2000">
                <a:solidFill>
                  <a:schemeClr val="tx1"/>
                </a:solidFill>
                <a:latin typeface="Arial MT"/>
              </a:defRPr>
            </a:lvl7pPr>
            <a:lvl8pPr marL="3429000" indent="-228600" eaLnBrk="0" fontAlgn="base" hangingPunct="0">
              <a:spcBef>
                <a:spcPct val="20000"/>
              </a:spcBef>
              <a:spcAft>
                <a:spcPct val="0"/>
              </a:spcAft>
              <a:buChar char="-"/>
              <a:defRPr sz="2000">
                <a:solidFill>
                  <a:schemeClr val="tx1"/>
                </a:solidFill>
                <a:latin typeface="Arial MT"/>
              </a:defRPr>
            </a:lvl8pPr>
            <a:lvl9pPr marL="3886200" indent="-228600" eaLnBrk="0" fontAlgn="base" hangingPunct="0">
              <a:spcBef>
                <a:spcPct val="20000"/>
              </a:spcBef>
              <a:spcAft>
                <a:spcPct val="0"/>
              </a:spcAft>
              <a:buChar char="-"/>
              <a:defRPr sz="2000">
                <a:solidFill>
                  <a:schemeClr val="tx1"/>
                </a:solidFill>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sysClr val="windowText" lastClr="000000"/>
                </a:solidFill>
                <a:effectLst/>
                <a:uLnTx/>
                <a:uFillTx/>
                <a:latin typeface="VAG Rounded Std"/>
                <a:ea typeface="+mn-ea"/>
                <a:cs typeface="Times New Roman" panose="02020603050405020304" pitchFamily="18" charset="0"/>
              </a:rPr>
              <a:t>Yes</a:t>
            </a:r>
            <a:endParaRPr kumimoji="0" lang="en-GB" altLang="en-US" sz="1000" b="0" i="0" u="none" strike="noStrike" kern="1200" cap="none" spc="0" normalizeH="0" baseline="0" noProof="0" dirty="0">
              <a:ln>
                <a:noFill/>
              </a:ln>
              <a:solidFill>
                <a:sysClr val="windowText" lastClr="000000"/>
              </a:solidFill>
              <a:effectLst/>
              <a:uLnTx/>
              <a:uFillTx/>
              <a:latin typeface="VAG Rounded Std"/>
              <a:ea typeface="+mn-ea"/>
              <a:cs typeface="+mn-cs"/>
            </a:endParaRPr>
          </a:p>
        </p:txBody>
      </p:sp>
      <p:sp>
        <p:nvSpPr>
          <p:cNvPr id="151" name="Text Box 45">
            <a:extLst>
              <a:ext uri="{FF2B5EF4-FFF2-40B4-BE49-F238E27FC236}">
                <a16:creationId xmlns:a16="http://schemas.microsoft.com/office/drawing/2014/main" id="{D731600A-FC66-4485-8854-E992511DF8DA}"/>
              </a:ext>
            </a:extLst>
          </p:cNvPr>
          <p:cNvSpPr txBox="1">
            <a:spLocks noChangeArrowheads="1"/>
          </p:cNvSpPr>
          <p:nvPr/>
        </p:nvSpPr>
        <p:spPr bwMode="auto">
          <a:xfrm>
            <a:off x="1625513" y="3125121"/>
            <a:ext cx="540000" cy="144000"/>
          </a:xfrm>
          <a:prstGeom prst="roundRect">
            <a:avLst/>
          </a:prstGeom>
          <a:solidFill>
            <a:srgbClr val="C00000"/>
          </a:solidFill>
          <a:ln w="9525">
            <a:solidFill>
              <a:srgbClr val="0070C0"/>
            </a:solidFill>
            <a:miter lim="800000"/>
            <a:headEnd/>
            <a:tailEnd/>
          </a:ln>
        </p:spPr>
        <p:txBody>
          <a:bodyPr anchor="ctr"/>
          <a:lstStyle>
            <a:defPPr>
              <a:defRPr lang="en-US"/>
            </a:defPPr>
            <a:lvl1pPr algn="ctr">
              <a:spcBef>
                <a:spcPct val="0"/>
              </a:spcBef>
              <a:buFontTx/>
              <a:buNone/>
              <a:defRPr sz="1400" b="1">
                <a:solidFill>
                  <a:sysClr val="windowText" lastClr="000000"/>
                </a:solidFill>
                <a:latin typeface="Arial" panose="020B0604020202020204" pitchFamily="34" charset="0"/>
                <a:cs typeface="Times New Roman" panose="02020603050405020304" pitchFamily="18" charset="0"/>
              </a:defRPr>
            </a:lvl1pPr>
            <a:lvl2pPr marL="742950" indent="-285750">
              <a:spcBef>
                <a:spcPct val="20000"/>
              </a:spcBef>
              <a:buFont typeface="Times" panose="02020603050405020304" pitchFamily="18" charset="0"/>
              <a:buChar char="•"/>
              <a:defRPr sz="2400">
                <a:latin typeface="Arial MT"/>
              </a:defRPr>
            </a:lvl2pPr>
            <a:lvl3pPr marL="1143000" indent="-228600">
              <a:spcBef>
                <a:spcPct val="20000"/>
              </a:spcBef>
              <a:buFont typeface="Times" panose="02020603050405020304" pitchFamily="18" charset="0"/>
              <a:buChar char="•"/>
              <a:defRPr sz="2400">
                <a:latin typeface="Arial MT"/>
              </a:defRPr>
            </a:lvl3pPr>
            <a:lvl4pPr marL="1600200" indent="-228600">
              <a:spcBef>
                <a:spcPct val="20000"/>
              </a:spcBef>
              <a:buChar char="-"/>
              <a:defRPr sz="2000">
                <a:latin typeface="Arial MT"/>
              </a:defRPr>
            </a:lvl4pPr>
            <a:lvl5pPr marL="2057400" indent="-228600">
              <a:spcBef>
                <a:spcPct val="20000"/>
              </a:spcBef>
              <a:buChar char="-"/>
              <a:defRPr sz="2000">
                <a:latin typeface="Arial MT"/>
              </a:defRPr>
            </a:lvl5pPr>
            <a:lvl6pPr marL="2514600" indent="-228600" eaLnBrk="0" fontAlgn="base" hangingPunct="0">
              <a:spcBef>
                <a:spcPct val="20000"/>
              </a:spcBef>
              <a:spcAft>
                <a:spcPct val="0"/>
              </a:spcAft>
              <a:buChar char="-"/>
              <a:defRPr sz="2000">
                <a:latin typeface="Arial MT"/>
              </a:defRPr>
            </a:lvl6pPr>
            <a:lvl7pPr marL="2971800" indent="-228600" eaLnBrk="0" fontAlgn="base" hangingPunct="0">
              <a:spcBef>
                <a:spcPct val="20000"/>
              </a:spcBef>
              <a:spcAft>
                <a:spcPct val="0"/>
              </a:spcAft>
              <a:buChar char="-"/>
              <a:defRPr sz="2000">
                <a:latin typeface="Arial MT"/>
              </a:defRPr>
            </a:lvl7pPr>
            <a:lvl8pPr marL="3429000" indent="-228600" eaLnBrk="0" fontAlgn="base" hangingPunct="0">
              <a:spcBef>
                <a:spcPct val="20000"/>
              </a:spcBef>
              <a:spcAft>
                <a:spcPct val="0"/>
              </a:spcAft>
              <a:buChar char="-"/>
              <a:defRPr sz="2000">
                <a:latin typeface="Arial MT"/>
              </a:defRPr>
            </a:lvl8pPr>
            <a:lvl9pPr marL="3886200" indent="-228600" eaLnBrk="0" fontAlgn="base" hangingPunct="0">
              <a:spcBef>
                <a:spcPct val="20000"/>
              </a:spcBef>
              <a:spcAft>
                <a:spcPct val="0"/>
              </a:spcAft>
              <a:buChar char="-"/>
              <a:defRPr sz="2000">
                <a:latin typeface="Arial MT"/>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1" i="0" u="none" strike="noStrike" kern="1200" cap="none" spc="0" normalizeH="0" baseline="0" noProof="0" dirty="0">
                <a:ln>
                  <a:noFill/>
                </a:ln>
                <a:solidFill>
                  <a:prstClr val="white"/>
                </a:solidFill>
                <a:effectLst/>
                <a:uLnTx/>
                <a:uFillTx/>
                <a:latin typeface="VAG Rounded Std"/>
                <a:ea typeface="+mn-ea"/>
                <a:cs typeface="Times New Roman" panose="02020603050405020304" pitchFamily="18" charset="0"/>
              </a:rPr>
              <a:t>No</a:t>
            </a:r>
          </a:p>
        </p:txBody>
      </p:sp>
      <p:cxnSp>
        <p:nvCxnSpPr>
          <p:cNvPr id="162" name="Connector: Elbow 161">
            <a:extLst>
              <a:ext uri="{FF2B5EF4-FFF2-40B4-BE49-F238E27FC236}">
                <a16:creationId xmlns:a16="http://schemas.microsoft.com/office/drawing/2014/main" id="{D35FE51E-9F36-48E0-B9D7-98D6684F6E8D}"/>
              </a:ext>
            </a:extLst>
          </p:cNvPr>
          <p:cNvCxnSpPr>
            <a:cxnSpLocks/>
            <a:stCxn id="148" idx="2"/>
            <a:endCxn id="149" idx="0"/>
          </p:cNvCxnSpPr>
          <p:nvPr/>
        </p:nvCxnSpPr>
        <p:spPr>
          <a:xfrm rot="5400000">
            <a:off x="889996" y="2662539"/>
            <a:ext cx="346022" cy="579145"/>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53A46736-C69C-41BB-8969-F76F518515D2}"/>
              </a:ext>
            </a:extLst>
          </p:cNvPr>
          <p:cNvCxnSpPr>
            <a:cxnSpLocks/>
            <a:stCxn id="148" idx="2"/>
            <a:endCxn id="151" idx="0"/>
          </p:cNvCxnSpPr>
          <p:nvPr/>
        </p:nvCxnSpPr>
        <p:spPr>
          <a:xfrm rot="16200000" flipH="1">
            <a:off x="1451036" y="2680643"/>
            <a:ext cx="346021" cy="542934"/>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C002821F-F57C-4C23-B8EE-349DC515B475}"/>
              </a:ext>
            </a:extLst>
          </p:cNvPr>
          <p:cNvCxnSpPr>
            <a:cxnSpLocks/>
            <a:stCxn id="58" idx="2"/>
            <a:endCxn id="148" idx="0"/>
          </p:cNvCxnSpPr>
          <p:nvPr/>
        </p:nvCxnSpPr>
        <p:spPr>
          <a:xfrm flipH="1">
            <a:off x="1352579" y="2249317"/>
            <a:ext cx="1" cy="24155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189CC0AE-5FAB-4389-A103-0BFE0C7CB664}"/>
              </a:ext>
            </a:extLst>
          </p:cNvPr>
          <p:cNvCxnSpPr>
            <a:cxnSpLocks/>
            <a:stCxn id="102" idx="1"/>
            <a:endCxn id="172" idx="3"/>
          </p:cNvCxnSpPr>
          <p:nvPr/>
        </p:nvCxnSpPr>
        <p:spPr>
          <a:xfrm flipH="1">
            <a:off x="5254576" y="5594186"/>
            <a:ext cx="261457" cy="422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5" name="Text Box 61">
            <a:extLst>
              <a:ext uri="{FF2B5EF4-FFF2-40B4-BE49-F238E27FC236}">
                <a16:creationId xmlns:a16="http://schemas.microsoft.com/office/drawing/2014/main" id="{E5CEB27F-1227-4B90-AB04-F6C47EF6170E}"/>
              </a:ext>
            </a:extLst>
          </p:cNvPr>
          <p:cNvSpPr txBox="1">
            <a:spLocks noChangeArrowheads="1"/>
          </p:cNvSpPr>
          <p:nvPr/>
        </p:nvSpPr>
        <p:spPr bwMode="auto">
          <a:xfrm>
            <a:off x="2424476" y="3010961"/>
            <a:ext cx="1820073" cy="663043"/>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spcBef>
                <a:spcPct val="0"/>
              </a:spcBef>
              <a:buFontTx/>
              <a:buNone/>
              <a:defRPr sz="1000">
                <a:solidFill>
                  <a:schemeClr val="tx1"/>
                </a:solidFill>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Referral to </a:t>
            </a:r>
            <a:r>
              <a:rPr kumimoji="0" lang="en-GB" sz="1000" b="0" i="0" u="none" strike="noStrike" kern="1200" cap="none" spc="0" normalizeH="0" baseline="0" noProof="0" dirty="0">
                <a:ln>
                  <a:noFill/>
                </a:ln>
                <a:solidFill>
                  <a:srgbClr val="525E66"/>
                </a:solidFill>
                <a:effectLst/>
                <a:uLnTx/>
                <a:uFillTx/>
                <a:latin typeface="VAG Rounded Std"/>
                <a:ea typeface="+mn-ea"/>
                <a:cs typeface="Times New Roman" panose="02020603050405020304" pitchFamily="18" charset="0"/>
              </a:rPr>
              <a:t>Specialist Support - Leeds Young Carers Support Service for young carers needs assessment</a:t>
            </a:r>
          </a:p>
        </p:txBody>
      </p:sp>
      <p:cxnSp>
        <p:nvCxnSpPr>
          <p:cNvPr id="284" name="Connector: Elbow 283">
            <a:extLst>
              <a:ext uri="{FF2B5EF4-FFF2-40B4-BE49-F238E27FC236}">
                <a16:creationId xmlns:a16="http://schemas.microsoft.com/office/drawing/2014/main" id="{E4026313-96DD-4BDD-828F-342716D94C52}"/>
              </a:ext>
            </a:extLst>
          </p:cNvPr>
          <p:cNvCxnSpPr>
            <a:cxnSpLocks/>
            <a:stCxn id="149" idx="2"/>
            <a:endCxn id="143" idx="0"/>
          </p:cNvCxnSpPr>
          <p:nvPr/>
        </p:nvCxnSpPr>
        <p:spPr>
          <a:xfrm rot="5400000">
            <a:off x="530951" y="3511517"/>
            <a:ext cx="484878" cy="89"/>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Connector: Elbow 290">
            <a:extLst>
              <a:ext uri="{FF2B5EF4-FFF2-40B4-BE49-F238E27FC236}">
                <a16:creationId xmlns:a16="http://schemas.microsoft.com/office/drawing/2014/main" id="{D5DF336A-04D2-4E1E-BA6A-0AE40A74AF3D}"/>
              </a:ext>
            </a:extLst>
          </p:cNvPr>
          <p:cNvCxnSpPr>
            <a:cxnSpLocks/>
            <a:stCxn id="143" idx="3"/>
            <a:endCxn id="146" idx="1"/>
          </p:cNvCxnSpPr>
          <p:nvPr/>
        </p:nvCxnSpPr>
        <p:spPr>
          <a:xfrm flipV="1">
            <a:off x="1258590" y="3977999"/>
            <a:ext cx="396624" cy="276783"/>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Connector: Elbow 293">
            <a:extLst>
              <a:ext uri="{FF2B5EF4-FFF2-40B4-BE49-F238E27FC236}">
                <a16:creationId xmlns:a16="http://schemas.microsoft.com/office/drawing/2014/main" id="{56712F35-5D35-43F2-BF41-2CA1A611280D}"/>
              </a:ext>
            </a:extLst>
          </p:cNvPr>
          <p:cNvCxnSpPr>
            <a:cxnSpLocks/>
            <a:stCxn id="143" idx="3"/>
            <a:endCxn id="145" idx="1"/>
          </p:cNvCxnSpPr>
          <p:nvPr/>
        </p:nvCxnSpPr>
        <p:spPr>
          <a:xfrm>
            <a:off x="1258590" y="4254782"/>
            <a:ext cx="396624" cy="283681"/>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13742946-BBE3-4B2D-9E7E-D1383A04EC96}"/>
              </a:ext>
            </a:extLst>
          </p:cNvPr>
          <p:cNvCxnSpPr>
            <a:cxnSpLocks/>
            <a:stCxn id="145" idx="3"/>
            <a:endCxn id="150" idx="1"/>
          </p:cNvCxnSpPr>
          <p:nvPr/>
        </p:nvCxnSpPr>
        <p:spPr>
          <a:xfrm>
            <a:off x="2195214" y="4538463"/>
            <a:ext cx="232152" cy="6267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Connector: Elbow 316">
            <a:extLst>
              <a:ext uri="{FF2B5EF4-FFF2-40B4-BE49-F238E27FC236}">
                <a16:creationId xmlns:a16="http://schemas.microsoft.com/office/drawing/2014/main" id="{834479C7-36E5-41DA-831D-981C544283F5}"/>
              </a:ext>
            </a:extLst>
          </p:cNvPr>
          <p:cNvCxnSpPr>
            <a:cxnSpLocks/>
            <a:stCxn id="151" idx="2"/>
            <a:endCxn id="195" idx="1"/>
          </p:cNvCxnSpPr>
          <p:nvPr/>
        </p:nvCxnSpPr>
        <p:spPr>
          <a:xfrm rot="16200000" flipH="1">
            <a:off x="2123313" y="3041320"/>
            <a:ext cx="73362" cy="528963"/>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17F2277D-02C7-4766-ACD4-40A3E56181A2}"/>
              </a:ext>
            </a:extLst>
          </p:cNvPr>
          <p:cNvSpPr txBox="1"/>
          <p:nvPr/>
        </p:nvSpPr>
        <p:spPr>
          <a:xfrm>
            <a:off x="3793680" y="6369689"/>
            <a:ext cx="778243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25E66"/>
                </a:solidFill>
                <a:effectLst/>
                <a:uLnTx/>
                <a:uFillTx/>
                <a:latin typeface="Calibri" panose="020F0502020204030204" pitchFamily="34" charset="0"/>
                <a:ea typeface="Calibri" panose="020F0502020204030204" pitchFamily="34" charset="0"/>
                <a:cs typeface="+mn-cs"/>
              </a:rPr>
              <a:t>Website: </a:t>
            </a: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https://www.family-action.org.uk/what-we-do/children-families/leeds-young-carers-support-service/</a:t>
            </a:r>
            <a:endParaRPr kumimoji="0" lang="en-GB" sz="1200" b="0" i="0" u="none" strike="noStrike" kern="1200" cap="none" spc="0" normalizeH="0" baseline="0" noProof="0" dirty="0">
              <a:ln>
                <a:noFill/>
              </a:ln>
              <a:solidFill>
                <a:srgbClr val="525E66"/>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25E66"/>
                </a:solidFill>
                <a:effectLst/>
                <a:uLnTx/>
                <a:uFillTx/>
                <a:latin typeface="Calibri" panose="020F0502020204030204" pitchFamily="34" charset="0"/>
                <a:ea typeface="Calibri" panose="020F0502020204030204" pitchFamily="34" charset="0"/>
                <a:cs typeface="+mn-cs"/>
              </a:rPr>
              <a:t>Telephone: </a:t>
            </a:r>
            <a:r>
              <a:rPr kumimoji="0" lang="en-GB"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n-cs"/>
              </a:rPr>
              <a:t>0113 7339126</a:t>
            </a:r>
            <a:r>
              <a:rPr kumimoji="0" lang="en-GB" sz="1200" b="0" i="0" u="none" strike="noStrike" kern="1200" cap="none" spc="0" normalizeH="0" baseline="0" noProof="0" dirty="0">
                <a:ln>
                  <a:noFill/>
                </a:ln>
                <a:solidFill>
                  <a:srgbClr val="525E66"/>
                </a:solidFill>
                <a:effectLst/>
                <a:uLnTx/>
                <a:uFillTx/>
                <a:latin typeface="Calibri" panose="020F0502020204030204" pitchFamily="34" charset="0"/>
                <a:ea typeface="Calibri" panose="020F0502020204030204" pitchFamily="34" charset="0"/>
                <a:cs typeface="+mn-cs"/>
              </a:rPr>
              <a:t> Email: </a:t>
            </a: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Leedsyoungcarers@family-action.org.uk</a:t>
            </a:r>
            <a:endParaRPr kumimoji="0" lang="en-GB" sz="1200" b="0" i="0" u="none" strike="noStrike" kern="1200" cap="none" spc="0" normalizeH="0" baseline="0" noProof="0" dirty="0">
              <a:ln>
                <a:noFill/>
              </a:ln>
              <a:solidFill>
                <a:srgbClr val="525E66"/>
              </a:solidFill>
              <a:effectLst/>
              <a:uLnTx/>
              <a:uFillTx/>
              <a:latin typeface="Calibri" panose="020F0502020204030204" pitchFamily="34" charset="0"/>
              <a:ea typeface="Calibri" panose="020F0502020204030204" pitchFamily="34" charset="0"/>
              <a:cs typeface="+mn-cs"/>
            </a:endParaRPr>
          </a:p>
        </p:txBody>
      </p:sp>
      <p:cxnSp>
        <p:nvCxnSpPr>
          <p:cNvPr id="209" name="Straight Arrow Connector 208">
            <a:extLst>
              <a:ext uri="{FF2B5EF4-FFF2-40B4-BE49-F238E27FC236}">
                <a16:creationId xmlns:a16="http://schemas.microsoft.com/office/drawing/2014/main" id="{86654594-D9DF-4D2E-94ED-E39CD6EDBF1A}"/>
              </a:ext>
            </a:extLst>
          </p:cNvPr>
          <p:cNvCxnSpPr>
            <a:cxnSpLocks/>
            <a:stCxn id="150" idx="3"/>
            <a:endCxn id="48" idx="1"/>
          </p:cNvCxnSpPr>
          <p:nvPr/>
        </p:nvCxnSpPr>
        <p:spPr>
          <a:xfrm flipV="1">
            <a:off x="4672262" y="4537311"/>
            <a:ext cx="708089" cy="638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542A1C39-BC30-4942-8881-4944E4E68775}"/>
              </a:ext>
            </a:extLst>
          </p:cNvPr>
          <p:cNvSpPr txBox="1"/>
          <p:nvPr/>
        </p:nvSpPr>
        <p:spPr>
          <a:xfrm>
            <a:off x="556578" y="6344321"/>
            <a:ext cx="27795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25E66"/>
                </a:solidFill>
                <a:effectLst/>
                <a:uLnTx/>
                <a:uFillTx/>
                <a:latin typeface="VAG Rounded Std"/>
                <a:ea typeface="+mn-ea"/>
                <a:cs typeface="+mn-cs"/>
              </a:rPr>
              <a:t>Information and advice is available at any point in this process</a:t>
            </a:r>
          </a:p>
        </p:txBody>
      </p:sp>
      <p:pic>
        <p:nvPicPr>
          <p:cNvPr id="203" name="Graphic 202" descr="Information outline">
            <a:extLst>
              <a:ext uri="{FF2B5EF4-FFF2-40B4-BE49-F238E27FC236}">
                <a16:creationId xmlns:a16="http://schemas.microsoft.com/office/drawing/2014/main" id="{E7B8AFAF-9B9D-48A9-8F85-F15614ED8C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382" y="6351619"/>
            <a:ext cx="503434" cy="503434"/>
          </a:xfrm>
          <a:prstGeom prst="rect">
            <a:avLst/>
          </a:prstGeom>
        </p:spPr>
      </p:pic>
    </p:spTree>
    <p:extLst>
      <p:ext uri="{BB962C8B-B14F-4D97-AF65-F5344CB8AC3E}">
        <p14:creationId xmlns:p14="http://schemas.microsoft.com/office/powerpoint/2010/main" val="320861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84E3DE-01CA-4AE0-8536-2EA3B473B152}"/>
              </a:ext>
            </a:extLst>
          </p:cNvPr>
          <p:cNvSpPr>
            <a:spLocks noGrp="1"/>
          </p:cNvSpPr>
          <p:nvPr>
            <p:ph type="body" sz="quarter" idx="10"/>
          </p:nvPr>
        </p:nvSpPr>
        <p:spPr>
          <a:xfrm>
            <a:off x="1072162" y="-12526"/>
            <a:ext cx="10047676" cy="5920214"/>
          </a:xfrm>
        </p:spPr>
        <p:txBody>
          <a:bodyPr>
            <a:normAutofit/>
          </a:bodyPr>
          <a:lstStyle/>
          <a:p>
            <a:pPr algn="ctr"/>
            <a:r>
              <a:rPr lang="en-GB" b="1" dirty="0">
                <a:latin typeface="+mn-lt"/>
              </a:rPr>
              <a:t>MoU in practice – what does this look like for Leeds?</a:t>
            </a:r>
          </a:p>
          <a:p>
            <a:pPr marL="342900" indent="-342900">
              <a:buFont typeface="Arial" panose="020B0604020202020204" pitchFamily="34" charset="0"/>
              <a:buChar char="•"/>
            </a:pPr>
            <a:r>
              <a:rPr lang="en-GB" sz="1800" b="1" dirty="0">
                <a:latin typeface="+mn-lt"/>
              </a:rPr>
              <a:t>Working Group </a:t>
            </a:r>
          </a:p>
          <a:p>
            <a:pPr marL="1028700" lvl="1" indent="-342900"/>
            <a:r>
              <a:rPr lang="en-GB" sz="1800" dirty="0">
                <a:latin typeface="+mn-lt"/>
              </a:rPr>
              <a:t>Cross sector representation </a:t>
            </a:r>
          </a:p>
          <a:p>
            <a:pPr marL="1028700" lvl="1" indent="-342900"/>
            <a:r>
              <a:rPr lang="en-GB" sz="1800" dirty="0">
                <a:latin typeface="+mn-lt"/>
              </a:rPr>
              <a:t>Clear action plan </a:t>
            </a:r>
          </a:p>
          <a:p>
            <a:pPr marL="342900" indent="-342900">
              <a:buFont typeface="Arial" panose="020B0604020202020204" pitchFamily="34" charset="0"/>
              <a:buChar char="•"/>
            </a:pPr>
            <a:r>
              <a:rPr lang="en-GB" sz="1800" b="1" dirty="0">
                <a:latin typeface="+mn-lt"/>
              </a:rPr>
              <a:t>Alignment of early help and young carers as “everyone’s business” </a:t>
            </a:r>
          </a:p>
          <a:p>
            <a:pPr marL="1028700" lvl="1" indent="-342900"/>
            <a:r>
              <a:rPr lang="en-GB" sz="1800" dirty="0">
                <a:latin typeface="+mn-lt"/>
              </a:rPr>
              <a:t>Cluster model</a:t>
            </a:r>
          </a:p>
          <a:p>
            <a:pPr marL="1028700" lvl="1" indent="-342900"/>
            <a:r>
              <a:rPr lang="en-GB" sz="1800" dirty="0">
                <a:latin typeface="+mn-lt"/>
              </a:rPr>
              <a:t>Community and Family Hubs</a:t>
            </a:r>
          </a:p>
          <a:p>
            <a:pPr marL="342900" indent="-342900">
              <a:buFont typeface="Arial" panose="020B0604020202020204" pitchFamily="34" charset="0"/>
              <a:buChar char="•"/>
            </a:pPr>
            <a:r>
              <a:rPr lang="en-GB" sz="1800" b="1" dirty="0">
                <a:latin typeface="+mn-lt"/>
              </a:rPr>
              <a:t>Awareness Raising and system changes</a:t>
            </a:r>
          </a:p>
          <a:p>
            <a:pPr marL="1028700" lvl="1" indent="-342900"/>
            <a:r>
              <a:rPr lang="en-GB" sz="1800" dirty="0">
                <a:latin typeface="+mn-lt"/>
              </a:rPr>
              <a:t>Training offer</a:t>
            </a:r>
          </a:p>
          <a:p>
            <a:pPr marL="1028700" lvl="1" indent="-342900"/>
            <a:r>
              <a:rPr lang="en-GB" sz="1800" dirty="0">
                <a:latin typeface="+mn-lt"/>
              </a:rPr>
              <a:t>Relationship building </a:t>
            </a:r>
            <a:endParaRPr lang="en-GB" sz="1800" b="1" dirty="0">
              <a:latin typeface="+mn-lt"/>
            </a:endParaRPr>
          </a:p>
          <a:p>
            <a:pPr marL="342900" indent="-342900">
              <a:buFont typeface="Arial" panose="020B0604020202020204" pitchFamily="34" charset="0"/>
              <a:buChar char="•"/>
            </a:pPr>
            <a:r>
              <a:rPr lang="en-GB" sz="1800" b="1" dirty="0">
                <a:latin typeface="+mn-lt"/>
              </a:rPr>
              <a:t>We Are Young Carer Friendly Leeds Programme </a:t>
            </a:r>
          </a:p>
          <a:p>
            <a:pPr marL="1028700" lvl="1" indent="-342900"/>
            <a:r>
              <a:rPr lang="en-GB" sz="1800" dirty="0">
                <a:latin typeface="+mn-lt"/>
              </a:rPr>
              <a:t>Designated Leads for Young Carers</a:t>
            </a:r>
          </a:p>
          <a:p>
            <a:pPr marL="1028700" lvl="1" indent="-342900"/>
            <a:r>
              <a:rPr lang="en-GB" sz="1800" dirty="0">
                <a:latin typeface="+mn-lt"/>
              </a:rPr>
              <a:t>Identification, Impact and Policy Change</a:t>
            </a:r>
          </a:p>
          <a:p>
            <a:pPr marL="1028700" lvl="1" indent="-342900"/>
            <a:endParaRPr lang="en-GB" dirty="0"/>
          </a:p>
        </p:txBody>
      </p:sp>
      <p:pic>
        <p:nvPicPr>
          <p:cNvPr id="2" name="Picture 1">
            <a:extLst>
              <a:ext uri="{FF2B5EF4-FFF2-40B4-BE49-F238E27FC236}">
                <a16:creationId xmlns:a16="http://schemas.microsoft.com/office/drawing/2014/main" id="{9A570FF3-65A9-414B-4C51-B95E13D8D9E3}"/>
              </a:ext>
            </a:extLst>
          </p:cNvPr>
          <p:cNvPicPr>
            <a:picLocks noChangeAspect="1"/>
          </p:cNvPicPr>
          <p:nvPr/>
        </p:nvPicPr>
        <p:blipFill>
          <a:blip r:embed="rId3"/>
          <a:stretch>
            <a:fillRect/>
          </a:stretch>
        </p:blipFill>
        <p:spPr>
          <a:xfrm>
            <a:off x="7227518" y="4496844"/>
            <a:ext cx="4679182" cy="2092638"/>
          </a:xfrm>
          <a:prstGeom prst="rect">
            <a:avLst/>
          </a:prstGeom>
        </p:spPr>
      </p:pic>
      <p:pic>
        <p:nvPicPr>
          <p:cNvPr id="5" name="Picture 4">
            <a:extLst>
              <a:ext uri="{FF2B5EF4-FFF2-40B4-BE49-F238E27FC236}">
                <a16:creationId xmlns:a16="http://schemas.microsoft.com/office/drawing/2014/main" id="{21DBED9E-7A16-4BBB-3711-8BD1BB0A589E}"/>
              </a:ext>
            </a:extLst>
          </p:cNvPr>
          <p:cNvPicPr>
            <a:picLocks noChangeAspect="1"/>
          </p:cNvPicPr>
          <p:nvPr/>
        </p:nvPicPr>
        <p:blipFill>
          <a:blip r:embed="rId4"/>
          <a:stretch>
            <a:fillRect/>
          </a:stretch>
        </p:blipFill>
        <p:spPr>
          <a:xfrm>
            <a:off x="10537066" y="104805"/>
            <a:ext cx="1530229" cy="1530229"/>
          </a:xfrm>
          <a:prstGeom prst="rect">
            <a:avLst/>
          </a:prstGeom>
        </p:spPr>
      </p:pic>
    </p:spTree>
    <p:extLst>
      <p:ext uri="{BB962C8B-B14F-4D97-AF65-F5344CB8AC3E}">
        <p14:creationId xmlns:p14="http://schemas.microsoft.com/office/powerpoint/2010/main" val="357510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84E3DE-01CA-4AE0-8536-2EA3B473B152}"/>
              </a:ext>
            </a:extLst>
          </p:cNvPr>
          <p:cNvSpPr>
            <a:spLocks noGrp="1"/>
          </p:cNvSpPr>
          <p:nvPr>
            <p:ph type="body" sz="quarter" idx="10"/>
          </p:nvPr>
        </p:nvSpPr>
        <p:spPr>
          <a:xfrm>
            <a:off x="1039660" y="65956"/>
            <a:ext cx="10867039" cy="5802882"/>
          </a:xfrm>
        </p:spPr>
        <p:txBody>
          <a:bodyPr>
            <a:normAutofit fontScale="25000" lnSpcReduction="20000"/>
          </a:bodyPr>
          <a:lstStyle/>
          <a:p>
            <a:pPr algn="ctr"/>
            <a:r>
              <a:rPr lang="en-GB" sz="9600" b="1" dirty="0">
                <a:latin typeface="+mn-lt"/>
                <a:cs typeface="Arial" panose="020B0604020202020204" pitchFamily="34" charset="0"/>
              </a:rPr>
              <a:t>0-19 service Implementation of We Are Young Carer Friendly Leeds</a:t>
            </a:r>
          </a:p>
          <a:p>
            <a:pPr algn="l"/>
            <a:r>
              <a:rPr lang="en-GB" sz="6400" b="1" dirty="0">
                <a:latin typeface="+mn-lt"/>
                <a:cs typeface="Arial" panose="020B0604020202020204" pitchFamily="34" charset="0"/>
              </a:rPr>
              <a:t>Changes</a:t>
            </a:r>
          </a:p>
          <a:p>
            <a:pPr lvl="1"/>
            <a:r>
              <a:rPr lang="en-GB" sz="6400" dirty="0">
                <a:latin typeface="+mn-lt"/>
                <a:cs typeface="Arial" panose="020B0604020202020204" pitchFamily="34" charset="0"/>
              </a:rPr>
              <a:t>Regular staff training updates</a:t>
            </a:r>
          </a:p>
          <a:p>
            <a:pPr lvl="1"/>
            <a:r>
              <a:rPr lang="en-GB" sz="6400" dirty="0">
                <a:latin typeface="+mn-lt"/>
                <a:cs typeface="Arial" panose="020B0604020202020204" pitchFamily="34" charset="0"/>
              </a:rPr>
              <a:t>Template development – expectation of a Routine enquiry at all contacts by all staff within the service</a:t>
            </a:r>
          </a:p>
          <a:p>
            <a:pPr lvl="1"/>
            <a:r>
              <a:rPr lang="en-GB" sz="6400" dirty="0">
                <a:latin typeface="+mn-lt"/>
                <a:cs typeface="Arial" panose="020B0604020202020204" pitchFamily="34" charset="0"/>
              </a:rPr>
              <a:t>Developed a 0-19 Pathway to support the identification and interventions for Young Carers</a:t>
            </a:r>
          </a:p>
          <a:p>
            <a:pPr lvl="1"/>
            <a:r>
              <a:rPr lang="en-GB" sz="6400" dirty="0">
                <a:latin typeface="+mn-lt"/>
                <a:cs typeface="Arial" panose="020B0604020202020204" pitchFamily="34" charset="0"/>
              </a:rPr>
              <a:t>0-19 Young Carer champions to support teams and share knowledge</a:t>
            </a:r>
          </a:p>
          <a:p>
            <a:pPr lvl="1"/>
            <a:r>
              <a:rPr lang="en-GB" sz="6400" dirty="0">
                <a:latin typeface="+mn-lt"/>
                <a:cs typeface="Arial" panose="020B0604020202020204" pitchFamily="34" charset="0"/>
              </a:rPr>
              <a:t>Young Carer lead attendance at local and national working groups - building professional relationships</a:t>
            </a:r>
          </a:p>
          <a:p>
            <a:pPr lvl="1"/>
            <a:r>
              <a:rPr lang="en-GB" sz="6400" dirty="0">
                <a:latin typeface="+mn-lt"/>
                <a:cs typeface="Arial" panose="020B0604020202020204" pitchFamily="34" charset="0"/>
              </a:rPr>
              <a:t>Increasing community awareness via 0-19 Social media posts</a:t>
            </a:r>
          </a:p>
          <a:p>
            <a:pPr algn="l"/>
            <a:r>
              <a:rPr lang="en-GB" sz="6400" b="1" dirty="0">
                <a:latin typeface="+mn-lt"/>
                <a:cs typeface="Arial" panose="020B0604020202020204" pitchFamily="34" charset="0"/>
              </a:rPr>
              <a:t>Benefits</a:t>
            </a:r>
          </a:p>
          <a:p>
            <a:pPr lvl="1"/>
            <a:r>
              <a:rPr lang="en-GB" sz="6400" dirty="0">
                <a:latin typeface="+mn-lt"/>
                <a:cs typeface="Arial" panose="020B0604020202020204" pitchFamily="34" charset="0"/>
              </a:rPr>
              <a:t>Increased staff awareness regarding the impact of being a Young Carer</a:t>
            </a:r>
          </a:p>
          <a:p>
            <a:pPr lvl="1"/>
            <a:r>
              <a:rPr lang="en-GB" sz="6400" dirty="0">
                <a:latin typeface="+mn-lt"/>
                <a:cs typeface="Arial" panose="020B0604020202020204" pitchFamily="34" charset="0"/>
              </a:rPr>
              <a:t>Increased identification of Young Carers</a:t>
            </a:r>
          </a:p>
          <a:p>
            <a:pPr lvl="1"/>
            <a:r>
              <a:rPr lang="en-GB" sz="6400" dirty="0">
                <a:latin typeface="+mn-lt"/>
                <a:cs typeface="Arial" panose="020B0604020202020204" pitchFamily="34" charset="0"/>
              </a:rPr>
              <a:t>Earlier Interventions able to be offered </a:t>
            </a:r>
          </a:p>
          <a:p>
            <a:pPr lvl="1"/>
            <a:r>
              <a:rPr lang="en-GB" sz="6400" dirty="0">
                <a:latin typeface="+mn-lt"/>
                <a:cs typeface="Arial" panose="020B0604020202020204" pitchFamily="34" charset="0"/>
              </a:rPr>
              <a:t>WAYCFL Action plan providing on-going support and review points. </a:t>
            </a:r>
          </a:p>
          <a:p>
            <a:pPr algn="l"/>
            <a:r>
              <a:rPr lang="en-GB" sz="6400" b="1" dirty="0">
                <a:latin typeface="+mn-lt"/>
                <a:cs typeface="Arial" panose="020B0604020202020204" pitchFamily="34" charset="0"/>
              </a:rPr>
              <a:t>Challenges</a:t>
            </a:r>
          </a:p>
          <a:p>
            <a:pPr lvl="1"/>
            <a:r>
              <a:rPr lang="en-GB" sz="6400" dirty="0">
                <a:latin typeface="+mn-lt"/>
                <a:cs typeface="Arial" panose="020B0604020202020204" pitchFamily="34" charset="0"/>
              </a:rPr>
              <a:t>Staff confidence and consistency asking the routine enquiry and offering appropriate support </a:t>
            </a:r>
          </a:p>
          <a:p>
            <a:pPr lvl="1"/>
            <a:r>
              <a:rPr lang="en-GB" sz="6400" dirty="0">
                <a:latin typeface="+mn-lt"/>
                <a:cs typeface="Arial" panose="020B0604020202020204" pitchFamily="34" charset="0"/>
              </a:rPr>
              <a:t>Staffing capacity to offer support when a large volume of young people are identified during community level interventions </a:t>
            </a:r>
          </a:p>
          <a:p>
            <a:pPr lvl="1"/>
            <a:endParaRPr lang="en-GB" sz="5400" dirty="0">
              <a:latin typeface="VAGRounded LT Bold" panose="02000803030000020004" pitchFamily="2" charset="0"/>
            </a:endParaRPr>
          </a:p>
          <a:p>
            <a:pPr algn="l"/>
            <a:endParaRPr lang="en-GB" dirty="0"/>
          </a:p>
          <a:p>
            <a:pPr algn="l"/>
            <a:r>
              <a:rPr lang="en-GB" dirty="0"/>
              <a:t> </a:t>
            </a:r>
          </a:p>
          <a:p>
            <a:pPr marL="1028700" lvl="1" indent="-342900"/>
            <a:endParaRPr lang="en-GB" dirty="0"/>
          </a:p>
        </p:txBody>
      </p:sp>
      <p:pic>
        <p:nvPicPr>
          <p:cNvPr id="5" name="Picture 4">
            <a:extLst>
              <a:ext uri="{FF2B5EF4-FFF2-40B4-BE49-F238E27FC236}">
                <a16:creationId xmlns:a16="http://schemas.microsoft.com/office/drawing/2014/main" id="{21DBED9E-7A16-4BBB-3711-8BD1BB0A589E}"/>
              </a:ext>
            </a:extLst>
          </p:cNvPr>
          <p:cNvPicPr>
            <a:picLocks noChangeAspect="1"/>
          </p:cNvPicPr>
          <p:nvPr/>
        </p:nvPicPr>
        <p:blipFill>
          <a:blip r:embed="rId3"/>
          <a:stretch>
            <a:fillRect/>
          </a:stretch>
        </p:blipFill>
        <p:spPr>
          <a:xfrm>
            <a:off x="11060482" y="104805"/>
            <a:ext cx="1006813" cy="1006813"/>
          </a:xfrm>
          <a:prstGeom prst="rect">
            <a:avLst/>
          </a:prstGeom>
        </p:spPr>
      </p:pic>
    </p:spTree>
    <p:extLst>
      <p:ext uri="{BB962C8B-B14F-4D97-AF65-F5344CB8AC3E}">
        <p14:creationId xmlns:p14="http://schemas.microsoft.com/office/powerpoint/2010/main" val="96764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357188" y="3077674"/>
            <a:ext cx="9600981" cy="881935"/>
          </a:xfrm>
        </p:spPr>
        <p:txBody>
          <a:bodyPr>
            <a:normAutofit fontScale="90000"/>
          </a:bodyPr>
          <a:lstStyle/>
          <a:p>
            <a:r>
              <a:rPr lang="en-GB" sz="6000" dirty="0">
                <a:solidFill>
                  <a:schemeClr val="bg1"/>
                </a:solidFill>
                <a:latin typeface="Rubik" panose="00000500000000000000" pitchFamily="2" charset="-79"/>
                <a:cs typeface="Rubik" panose="00000500000000000000" pitchFamily="2" charset="-79"/>
              </a:rPr>
              <a:t>Comfort </a:t>
            </a:r>
            <a:br>
              <a:rPr lang="en-GB" sz="6000" dirty="0">
                <a:solidFill>
                  <a:schemeClr val="bg1"/>
                </a:solidFill>
                <a:latin typeface="Rubik" panose="00000500000000000000" pitchFamily="2" charset="-79"/>
                <a:cs typeface="Rubik" panose="00000500000000000000" pitchFamily="2" charset="-79"/>
              </a:rPr>
            </a:br>
            <a:r>
              <a:rPr lang="en-GB" sz="6000" dirty="0">
                <a:solidFill>
                  <a:schemeClr val="bg1"/>
                </a:solidFill>
                <a:latin typeface="Rubik" panose="00000500000000000000" pitchFamily="2" charset="-79"/>
                <a:cs typeface="Rubik" panose="00000500000000000000" pitchFamily="2" charset="-79"/>
              </a:rPr>
              <a:t>Break</a:t>
            </a:r>
            <a:endParaRPr lang="en-GB" dirty="0">
              <a:solidFill>
                <a:schemeClr val="bg1"/>
              </a:solidFill>
              <a:latin typeface="Rubik" panose="00000500000000000000" pitchFamily="2" charset="-79"/>
              <a:cs typeface="Rubik" panose="00000500000000000000" pitchFamily="2" charset="-79"/>
            </a:endParaRPr>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36588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3" y="2115649"/>
            <a:ext cx="9978486" cy="881935"/>
          </a:xfrm>
        </p:spPr>
        <p:txBody>
          <a:bodyPr/>
          <a:lstStyle/>
          <a:p>
            <a:r>
              <a:rPr lang="en-GB" dirty="0"/>
              <a:t>Stakeholder Perspectives</a:t>
            </a:r>
            <a:br>
              <a:rPr lang="en-GB" dirty="0"/>
            </a:br>
            <a:r>
              <a:rPr lang="en-GB" sz="1600" dirty="0"/>
              <a:t> </a:t>
            </a:r>
            <a:br>
              <a:rPr lang="en-GB" dirty="0"/>
            </a:br>
            <a:r>
              <a:rPr lang="en-GB" sz="2800" dirty="0"/>
              <a:t>- </a:t>
            </a:r>
            <a:r>
              <a:rPr lang="en-GB" sz="2800" dirty="0">
                <a:effectLst/>
                <a:ea typeface="Arial" panose="020B0604020202020204" pitchFamily="34" charset="0"/>
              </a:rPr>
              <a:t>Helen Lincoln, Chair of the ADCS Families, Communities and Young People Policy Committee</a:t>
            </a:r>
            <a:br>
              <a:rPr lang="en-GB" dirty="0"/>
            </a:br>
            <a:r>
              <a:rPr lang="en-GB" sz="2800" dirty="0"/>
              <a:t>- Beverley Tarka, ADASS President</a:t>
            </a:r>
            <a:br>
              <a:rPr lang="en-GB" sz="2800" dirty="0"/>
            </a:br>
            <a:r>
              <a:rPr lang="en-GB" sz="2800" dirty="0"/>
              <a:t>- Amanda Stride, Deputy Director – Local Authority Assessment Delivery, Care Quality Commission</a:t>
            </a:r>
            <a:br>
              <a:rPr lang="en-GB" sz="2800" dirty="0"/>
            </a:br>
            <a:r>
              <a:rPr lang="en-GB" sz="2800" dirty="0"/>
              <a:t>- Jeremy Gleaden, Senior HMI, Social Care Policy, Ofsted</a:t>
            </a:r>
            <a:br>
              <a:rPr lang="en-GB" dirty="0"/>
            </a:b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292653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3" y="2115649"/>
            <a:ext cx="9600981" cy="881935"/>
          </a:xfrm>
        </p:spPr>
        <p:txBody>
          <a:bodyPr/>
          <a:lstStyle/>
          <a:p>
            <a:pPr marL="138430" marR="334645">
              <a:spcAft>
                <a:spcPts val="0"/>
              </a:spcAft>
            </a:pPr>
            <a:r>
              <a:rPr lang="en-GB" sz="2400" dirty="0"/>
              <a:t>Association of Directors of Children’s Services (ADCS)</a:t>
            </a:r>
            <a:br>
              <a:rPr lang="en-GB" sz="2400" dirty="0"/>
            </a:br>
            <a:br>
              <a:rPr lang="en-GB" sz="2400" dirty="0"/>
            </a:br>
            <a:r>
              <a:rPr lang="en-GB" sz="1800" b="1" dirty="0">
                <a:effectLst/>
                <a:latin typeface="Rubik" panose="00000500000000000000" pitchFamily="2" charset="-79"/>
                <a:ea typeface="Arial" panose="020B0604020202020204" pitchFamily="34" charset="0"/>
              </a:rPr>
              <a:t>“</a:t>
            </a:r>
            <a:r>
              <a:rPr lang="en-GB" sz="1800" dirty="0">
                <a:effectLst/>
                <a:latin typeface="Rubik" panose="00000500000000000000" pitchFamily="2" charset="-79"/>
                <a:ea typeface="Arial" panose="020B0604020202020204" pitchFamily="34" charset="0"/>
              </a:rPr>
              <a:t>Children and young people with caring responsibilities can face unique challenges. We want to support them to live a happy, fulfilling life and to be able to access the same opportunities as their peers, they deserve nothing less. The aims and approaches set out in the MoU apply to all young carers, whether they are caring for a significant adult, or a sibling.  The aim here is to help children’s and adult services to work more closely together, and with health and education services as well, to take a whole family approach in meeting needs.  Children and young people themselves tell us what a difference joined up approaches can make when there is a clear and shared focus on their experiences and their outcomes and the latest version should make that easier than ever.”</a:t>
            </a:r>
            <a:br>
              <a:rPr lang="en-GB" sz="1800" dirty="0">
                <a:effectLst/>
                <a:latin typeface="Arial" panose="020B0604020202020204" pitchFamily="34" charset="0"/>
                <a:ea typeface="Arial" panose="020B0604020202020204" pitchFamily="34" charset="0"/>
              </a:rPr>
            </a:br>
            <a:br>
              <a:rPr lang="en-GB" sz="1800" dirty="0">
                <a:effectLst/>
                <a:latin typeface="Arial" panose="020B0604020202020204" pitchFamily="34" charset="0"/>
                <a:ea typeface="Arial" panose="020B0604020202020204" pitchFamily="34" charset="0"/>
              </a:rPr>
            </a:br>
            <a:r>
              <a:rPr lang="en-GB" sz="1800" b="1" dirty="0">
                <a:solidFill>
                  <a:srgbClr val="1FA1C5"/>
                </a:solidFill>
                <a:effectLst/>
                <a:latin typeface="Rubik" panose="00000500000000000000" pitchFamily="2" charset="-79"/>
                <a:ea typeface="Arial" panose="020B0604020202020204" pitchFamily="34" charset="0"/>
              </a:rPr>
              <a:t>Helen Lincoln, Chair of the ADCS Families, Communities and Young People Policy Committee</a:t>
            </a:r>
            <a:br>
              <a:rPr lang="en-GB" sz="1800" dirty="0">
                <a:effectLst/>
                <a:latin typeface="Arial" panose="020B0604020202020204" pitchFamily="34" charset="0"/>
                <a:ea typeface="Arial" panose="020B0604020202020204" pitchFamily="34" charset="0"/>
              </a:rPr>
            </a:br>
            <a:br>
              <a:rPr lang="en-GB" dirty="0"/>
            </a:br>
            <a:br>
              <a:rPr lang="en-GB" dirty="0"/>
            </a:b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185682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FA74B-A328-4CF0-A651-96B6C247125D}"/>
              </a:ext>
            </a:extLst>
          </p:cNvPr>
          <p:cNvSpPr>
            <a:spLocks noGrp="1"/>
          </p:cNvSpPr>
          <p:nvPr>
            <p:ph sz="quarter" idx="10"/>
          </p:nvPr>
        </p:nvSpPr>
        <p:spPr>
          <a:xfrm>
            <a:off x="796925" y="1781174"/>
            <a:ext cx="10956925" cy="4352925"/>
          </a:xfrm>
        </p:spPr>
        <p:txBody>
          <a:bodyPr/>
          <a:lstStyle/>
          <a:p>
            <a:pPr marL="342900" indent="-342900">
              <a:buFont typeface="Arial" panose="020B0604020202020204" pitchFamily="34" charset="0"/>
              <a:buChar char="•"/>
            </a:pPr>
            <a:r>
              <a:rPr lang="en-US" sz="2800" dirty="0">
                <a:latin typeface="Rubik" panose="00000500000000000000" pitchFamily="2" charset="-79"/>
                <a:cs typeface="Rubik" panose="00000500000000000000" pitchFamily="2" charset="-79"/>
              </a:rPr>
              <a:t>Please ensure microphones are on mute</a:t>
            </a:r>
          </a:p>
          <a:p>
            <a:pPr marL="342900" indent="-342900">
              <a:buFont typeface="Arial" panose="020B0604020202020204" pitchFamily="34" charset="0"/>
              <a:buChar char="•"/>
            </a:pPr>
            <a:r>
              <a:rPr lang="en-US" sz="2800" dirty="0">
                <a:latin typeface="Rubik" panose="00000500000000000000" pitchFamily="2" charset="-79"/>
                <a:cs typeface="Rubik" panose="00000500000000000000" pitchFamily="2" charset="-79"/>
              </a:rPr>
              <a:t>We will be recording the session and will make both the recording and the slides available after the event</a:t>
            </a:r>
          </a:p>
          <a:p>
            <a:pPr marL="342900" indent="-342900">
              <a:buFont typeface="Arial" panose="020B0604020202020204" pitchFamily="34" charset="0"/>
              <a:buChar char="•"/>
            </a:pPr>
            <a:r>
              <a:rPr lang="en-US" sz="2800" dirty="0">
                <a:latin typeface="Rubik" panose="00000500000000000000" pitchFamily="2" charset="-79"/>
                <a:cs typeface="Rubik" panose="00000500000000000000" pitchFamily="2" charset="-79"/>
              </a:rPr>
              <a:t>Please put any questions in the chat</a:t>
            </a:r>
          </a:p>
          <a:p>
            <a:pPr marL="342900" indent="-342900">
              <a:buFont typeface="Arial" panose="020B0604020202020204" pitchFamily="34" charset="0"/>
              <a:buChar char="•"/>
            </a:pPr>
            <a:r>
              <a:rPr lang="en-US" sz="2800" dirty="0">
                <a:latin typeface="Rubik" panose="00000500000000000000" pitchFamily="2" charset="-79"/>
                <a:cs typeface="Rubik" panose="00000500000000000000" pitchFamily="2" charset="-79"/>
              </a:rPr>
              <a:t>Any unanswered questions will be followed up after the event</a:t>
            </a:r>
          </a:p>
          <a:p>
            <a:pPr marL="342900" indent="-342900">
              <a:buFont typeface="Arial" panose="020B0604020202020204" pitchFamily="34" charset="0"/>
              <a:buChar char="•"/>
            </a:pPr>
            <a:r>
              <a:rPr lang="en-US" sz="2800" dirty="0">
                <a:latin typeface="Rubik" panose="00000500000000000000" pitchFamily="2" charset="-79"/>
                <a:cs typeface="Rubik" panose="00000500000000000000" pitchFamily="2" charset="-79"/>
              </a:rPr>
              <a:t>Join in the conversation on X/Twitter - @CarersTrust	</a:t>
            </a:r>
          </a:p>
        </p:txBody>
      </p:sp>
      <p:sp>
        <p:nvSpPr>
          <p:cNvPr id="3" name="Title 2">
            <a:extLst>
              <a:ext uri="{FF2B5EF4-FFF2-40B4-BE49-F238E27FC236}">
                <a16:creationId xmlns:a16="http://schemas.microsoft.com/office/drawing/2014/main" id="{8B99E640-EF4C-4125-B9ED-913A3128438D}"/>
              </a:ext>
            </a:extLst>
          </p:cNvPr>
          <p:cNvSpPr>
            <a:spLocks noGrp="1"/>
          </p:cNvSpPr>
          <p:nvPr>
            <p:ph type="title"/>
          </p:nvPr>
        </p:nvSpPr>
        <p:spPr>
          <a:xfrm>
            <a:off x="2686050" y="462008"/>
            <a:ext cx="8586788" cy="1009650"/>
          </a:xfrm>
        </p:spPr>
        <p:txBody>
          <a:bodyPr/>
          <a:lstStyle/>
          <a:p>
            <a:r>
              <a:rPr lang="en-GB" dirty="0"/>
              <a:t>Welcome and housekeeping</a:t>
            </a:r>
          </a:p>
        </p:txBody>
      </p:sp>
    </p:spTree>
    <p:extLst>
      <p:ext uri="{BB962C8B-B14F-4D97-AF65-F5344CB8AC3E}">
        <p14:creationId xmlns:p14="http://schemas.microsoft.com/office/powerpoint/2010/main" val="98401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23270C4-8619-75C7-C66D-32D3D8888BF6}"/>
              </a:ext>
            </a:extLst>
          </p:cNvPr>
          <p:cNvSpPr>
            <a:spLocks noGrp="1" noChangeArrowheads="1"/>
          </p:cNvSpPr>
          <p:nvPr>
            <p:ph type="ctrTitle"/>
          </p:nvPr>
        </p:nvSpPr>
        <p:spPr>
          <a:xfrm>
            <a:off x="1992660" y="1772817"/>
            <a:ext cx="8206680" cy="1470025"/>
          </a:xfrm>
        </p:spPr>
        <p:txBody>
          <a:bodyPr/>
          <a:lstStyle/>
          <a:p>
            <a:pPr algn="ctr"/>
            <a:r>
              <a:rPr lang="en-GB" altLang="en-US" dirty="0"/>
              <a:t>How Can No Wrong Doors for Young Carers Support ASC, Young Carers and Families</a:t>
            </a:r>
          </a:p>
        </p:txBody>
      </p:sp>
      <p:sp>
        <p:nvSpPr>
          <p:cNvPr id="5123" name="Subtitle 2">
            <a:extLst>
              <a:ext uri="{FF2B5EF4-FFF2-40B4-BE49-F238E27FC236}">
                <a16:creationId xmlns:a16="http://schemas.microsoft.com/office/drawing/2014/main" id="{F07E07EE-7FF2-6245-81FC-69741BBAEE61}"/>
              </a:ext>
            </a:extLst>
          </p:cNvPr>
          <p:cNvSpPr>
            <a:spLocks noGrp="1" noChangeArrowheads="1"/>
          </p:cNvSpPr>
          <p:nvPr>
            <p:ph type="subTitle" idx="1"/>
          </p:nvPr>
        </p:nvSpPr>
        <p:spPr/>
        <p:txBody>
          <a:bodyPr/>
          <a:lstStyle/>
          <a:p>
            <a:pPr algn="r"/>
            <a:r>
              <a:rPr lang="en-GB" altLang="en-US" dirty="0"/>
              <a:t>Beverley Tarka </a:t>
            </a:r>
          </a:p>
          <a:p>
            <a:pPr algn="r"/>
            <a:r>
              <a:rPr lang="en-GB" altLang="en-US" dirty="0"/>
              <a:t>Director of Adults, Health and Communities, Haringey Council.</a:t>
            </a:r>
          </a:p>
          <a:p>
            <a:pPr algn="r"/>
            <a:r>
              <a:rPr lang="en-GB" altLang="en-US" dirty="0"/>
              <a:t>ADASS President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C0B7C73-2D1F-E641-9509-A47C870099F0}"/>
              </a:ext>
            </a:extLst>
          </p:cNvPr>
          <p:cNvSpPr>
            <a:spLocks noGrp="1" noChangeArrowheads="1"/>
          </p:cNvSpPr>
          <p:nvPr>
            <p:ph type="title"/>
          </p:nvPr>
        </p:nvSpPr>
        <p:spPr>
          <a:xfrm>
            <a:off x="1774826" y="620713"/>
            <a:ext cx="6697663" cy="941387"/>
          </a:xfrm>
        </p:spPr>
        <p:txBody>
          <a:bodyPr/>
          <a:lstStyle/>
          <a:p>
            <a:r>
              <a:rPr lang="en-GB" altLang="en-US" dirty="0"/>
              <a:t>Carers are Our Priority</a:t>
            </a:r>
          </a:p>
        </p:txBody>
      </p:sp>
      <p:sp>
        <p:nvSpPr>
          <p:cNvPr id="3" name="TextBox 2">
            <a:extLst>
              <a:ext uri="{FF2B5EF4-FFF2-40B4-BE49-F238E27FC236}">
                <a16:creationId xmlns:a16="http://schemas.microsoft.com/office/drawing/2014/main" id="{B7E1E93D-114B-42E7-13DB-B7FAC37FF5F3}"/>
              </a:ext>
            </a:extLst>
          </p:cNvPr>
          <p:cNvSpPr txBox="1"/>
          <p:nvPr/>
        </p:nvSpPr>
        <p:spPr>
          <a:xfrm>
            <a:off x="1847528" y="1863416"/>
            <a:ext cx="8496944" cy="4401205"/>
          </a:xfrm>
          <a:prstGeom prst="rect">
            <a:avLst/>
          </a:prstGeom>
          <a:noFill/>
        </p:spPr>
        <p:txBody>
          <a:bodyPr wrap="square" rtlCol="0">
            <a:spAutoFit/>
          </a:bodyPr>
          <a:lstStyle/>
          <a:p>
            <a:pPr marL="457200" indent="-457200" eaLnBrk="0" fontAlgn="base" hangingPunct="0">
              <a:spcBef>
                <a:spcPct val="0"/>
              </a:spcBef>
              <a:spcAft>
                <a:spcPct val="0"/>
              </a:spcAft>
              <a:buFont typeface="Arial" panose="020B0604020202020204" pitchFamily="34" charset="0"/>
              <a:buChar char="•"/>
            </a:pPr>
            <a:r>
              <a:rPr lang="en-GB" sz="3200" dirty="0">
                <a:solidFill>
                  <a:srgbClr val="000000"/>
                </a:solidFill>
                <a:latin typeface="Arial" panose="020B0604020202020204" pitchFamily="34" charset="0"/>
                <a:ea typeface="MS PGothic" panose="020B0600070205080204" pitchFamily="34" charset="-128"/>
              </a:rPr>
              <a:t>Carers, an ADASS priority and my Presidential priority</a:t>
            </a:r>
          </a:p>
          <a:p>
            <a:pPr eaLnBrk="0" fontAlgn="base" hangingPunct="0">
              <a:spcBef>
                <a:spcPct val="0"/>
              </a:spcBef>
              <a:spcAft>
                <a:spcPct val="0"/>
              </a:spcAft>
            </a:pPr>
            <a:endParaRPr lang="en-GB"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sz="3200" dirty="0">
                <a:solidFill>
                  <a:srgbClr val="000000"/>
                </a:solidFill>
                <a:latin typeface="Arial" panose="020B0604020202020204" pitchFamily="34" charset="0"/>
                <a:ea typeface="MS PGothic" panose="020B0600070205080204" pitchFamily="34" charset="-128"/>
              </a:rPr>
              <a:t>The Carers Challenge </a:t>
            </a:r>
            <a:r>
              <a:rPr lang="en-GB" sz="3200" dirty="0">
                <a:solidFill>
                  <a:srgbClr val="000000"/>
                </a:solidFill>
                <a:latin typeface="Arial" panose="020B0604020202020204" pitchFamily="34" charset="0"/>
                <a:ea typeface="MS PGothic" panose="020B0600070205080204" pitchFamily="34" charset="-128"/>
                <a:hlinkClick r:id="rId3"/>
              </a:rPr>
              <a:t>www.adass.org.uk/carers-challenge-23</a:t>
            </a:r>
            <a:r>
              <a:rPr lang="en-GB" sz="3200" dirty="0">
                <a:solidFill>
                  <a:srgbClr val="000000"/>
                </a:solidFill>
                <a:latin typeface="Arial" panose="020B0604020202020204" pitchFamily="34" charset="0"/>
                <a:ea typeface="MS PGothic" panose="020B0600070205080204" pitchFamily="34" charset="-128"/>
              </a:rPr>
              <a:t> </a:t>
            </a:r>
          </a:p>
          <a:p>
            <a:pPr eaLnBrk="0" fontAlgn="base" hangingPunct="0">
              <a:spcBef>
                <a:spcPct val="0"/>
              </a:spcBef>
              <a:spcAft>
                <a:spcPct val="0"/>
              </a:spcAft>
            </a:pPr>
            <a:endParaRPr lang="en-GB"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sz="3200" dirty="0">
                <a:solidFill>
                  <a:srgbClr val="000000"/>
                </a:solidFill>
                <a:latin typeface="Arial" panose="020B0604020202020204" pitchFamily="34" charset="0"/>
                <a:ea typeface="MS PGothic" panose="020B0600070205080204" pitchFamily="34" charset="-128"/>
              </a:rPr>
              <a:t>As a General Election approaches what is our ask for carers?</a:t>
            </a:r>
          </a:p>
          <a:p>
            <a:pPr eaLnBrk="0" fontAlgn="base" hangingPunct="0">
              <a:spcBef>
                <a:spcPct val="0"/>
              </a:spcBef>
              <a:spcAft>
                <a:spcPct val="0"/>
              </a:spcAft>
            </a:pPr>
            <a:endParaRPr lang="en-GB" sz="2400" dirty="0">
              <a:solidFill>
                <a:srgbClr val="000000"/>
              </a:solidFill>
              <a:latin typeface="Arial" panose="020B0604020202020204" pitchFamily="34" charset="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AC7AC61-BC9F-9954-343D-4271A346F03C}"/>
              </a:ext>
            </a:extLst>
          </p:cNvPr>
          <p:cNvSpPr>
            <a:spLocks noGrp="1" noChangeArrowheads="1"/>
          </p:cNvSpPr>
          <p:nvPr>
            <p:ph type="title"/>
          </p:nvPr>
        </p:nvSpPr>
        <p:spPr>
          <a:xfrm>
            <a:off x="1981200" y="692696"/>
            <a:ext cx="8229600" cy="868958"/>
          </a:xfrm>
        </p:spPr>
        <p:txBody>
          <a:bodyPr/>
          <a:lstStyle/>
          <a:p>
            <a:r>
              <a:rPr lang="en-GB" altLang="en-US" sz="3200" dirty="0"/>
              <a:t>Time for a Refresh and Rethink</a:t>
            </a:r>
          </a:p>
        </p:txBody>
      </p:sp>
      <p:sp>
        <p:nvSpPr>
          <p:cNvPr id="2" name="TextBox 1">
            <a:extLst>
              <a:ext uri="{FF2B5EF4-FFF2-40B4-BE49-F238E27FC236}">
                <a16:creationId xmlns:a16="http://schemas.microsoft.com/office/drawing/2014/main" id="{25CD4CCF-8C0C-C2BD-1FD1-482FC421403E}"/>
              </a:ext>
            </a:extLst>
          </p:cNvPr>
          <p:cNvSpPr txBox="1"/>
          <p:nvPr/>
        </p:nvSpPr>
        <p:spPr>
          <a:xfrm>
            <a:off x="1981200" y="1674460"/>
            <a:ext cx="8229600" cy="5355312"/>
          </a:xfrm>
          <a:prstGeom prst="rect">
            <a:avLst/>
          </a:prstGeom>
          <a:noFill/>
        </p:spPr>
        <p:txBody>
          <a:bodyPr wrap="square" rtlCol="0">
            <a:spAutoFit/>
          </a:bodyPr>
          <a:lstStyle/>
          <a:p>
            <a:pPr marL="457200" indent="-457200" eaLnBrk="0" fontAlgn="base" hangingPunct="0">
              <a:spcBef>
                <a:spcPct val="0"/>
              </a:spcBef>
              <a:spcAft>
                <a:spcPct val="0"/>
              </a:spcAft>
              <a:buFont typeface="Arial" panose="020B0604020202020204" pitchFamily="34" charset="0"/>
              <a:buChar char="•"/>
            </a:pPr>
            <a:r>
              <a:rPr lang="en-GB" altLang="en-US" sz="3200" dirty="0">
                <a:solidFill>
                  <a:srgbClr val="000000"/>
                </a:solidFill>
                <a:latin typeface="Arial" panose="020B0604020202020204" pitchFamily="34" charset="0"/>
                <a:ea typeface="MS PGothic" panose="020B0600070205080204" pitchFamily="34" charset="-128"/>
              </a:rPr>
              <a:t>‘No Wrong Doors’ refresh a priority.</a:t>
            </a:r>
          </a:p>
          <a:p>
            <a:pPr eaLnBrk="0" fontAlgn="base" hangingPunct="0">
              <a:spcBef>
                <a:spcPct val="0"/>
              </a:spcBef>
              <a:spcAft>
                <a:spcPct val="0"/>
              </a:spcAft>
            </a:pPr>
            <a:endParaRPr lang="en-GB" altLang="en-US"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altLang="en-US" sz="3200" dirty="0">
                <a:solidFill>
                  <a:srgbClr val="000000"/>
                </a:solidFill>
                <a:latin typeface="Arial" panose="020B0604020202020204" pitchFamily="34" charset="0"/>
                <a:ea typeface="MS PGothic" panose="020B0600070205080204" pitchFamily="34" charset="-128"/>
              </a:rPr>
              <a:t>4</a:t>
            </a:r>
            <a:r>
              <a:rPr lang="en-GB" altLang="en-US" sz="3200" baseline="30000" dirty="0">
                <a:solidFill>
                  <a:srgbClr val="000000"/>
                </a:solidFill>
                <a:latin typeface="Arial" panose="020B0604020202020204" pitchFamily="34" charset="0"/>
                <a:ea typeface="MS PGothic" panose="020B0600070205080204" pitchFamily="34" charset="-128"/>
              </a:rPr>
              <a:t>th</a:t>
            </a:r>
            <a:r>
              <a:rPr lang="en-GB" altLang="en-US" sz="3200" dirty="0">
                <a:solidFill>
                  <a:srgbClr val="000000"/>
                </a:solidFill>
                <a:latin typeface="Arial" panose="020B0604020202020204" pitchFamily="34" charset="0"/>
                <a:ea typeface="MS PGothic" panose="020B0600070205080204" pitchFamily="34" charset="-128"/>
              </a:rPr>
              <a:t> Edition and 15yrs on from the first.</a:t>
            </a:r>
          </a:p>
          <a:p>
            <a:pPr eaLnBrk="0" fontAlgn="base" hangingPunct="0">
              <a:spcBef>
                <a:spcPct val="0"/>
              </a:spcBef>
              <a:spcAft>
                <a:spcPct val="0"/>
              </a:spcAft>
            </a:pPr>
            <a:endParaRPr lang="en-GB" altLang="en-US"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altLang="en-US" sz="3200" dirty="0">
                <a:solidFill>
                  <a:srgbClr val="000000"/>
                </a:solidFill>
                <a:latin typeface="Arial" panose="020B0604020202020204" pitchFamily="34" charset="0"/>
                <a:ea typeface="MS PGothic" panose="020B0600070205080204" pitchFamily="34" charset="-128"/>
              </a:rPr>
              <a:t>A timely update as the landscape has changed. </a:t>
            </a:r>
          </a:p>
          <a:p>
            <a:pPr eaLnBrk="0" fontAlgn="base" hangingPunct="0">
              <a:spcBef>
                <a:spcPct val="0"/>
              </a:spcBef>
              <a:spcAft>
                <a:spcPct val="0"/>
              </a:spcAft>
            </a:pPr>
            <a:endParaRPr lang="en-GB" altLang="en-US"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altLang="en-US" sz="3200" dirty="0">
                <a:solidFill>
                  <a:srgbClr val="000000"/>
                </a:solidFill>
                <a:latin typeface="Arial" panose="020B0604020202020204" pitchFamily="34" charset="0"/>
                <a:ea typeface="MS PGothic" panose="020B0600070205080204" pitchFamily="34" charset="-128"/>
              </a:rPr>
              <a:t>The significance of stakeholder signatories.</a:t>
            </a:r>
          </a:p>
          <a:p>
            <a:pPr eaLnBrk="0" fontAlgn="base" hangingPunct="0">
              <a:spcBef>
                <a:spcPct val="0"/>
              </a:spcBef>
              <a:spcAft>
                <a:spcPct val="0"/>
              </a:spcAft>
            </a:pPr>
            <a:endParaRPr lang="en-GB" altLang="en-US"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lang="en-GB" altLang="en-US" dirty="0">
                <a:solidFill>
                  <a:srgbClr val="000000"/>
                </a:solidFill>
                <a:latin typeface="Arial" panose="020B0604020202020204" pitchFamily="34" charset="0"/>
                <a:ea typeface="MS PGothic" panose="020B0600070205080204" pitchFamily="34" charset="-128"/>
              </a:rPr>
              <a:t> </a:t>
            </a:r>
          </a:p>
          <a:p>
            <a:pPr eaLnBrk="0" fontAlgn="base" hangingPunct="0">
              <a:spcBef>
                <a:spcPct val="0"/>
              </a:spcBef>
              <a:spcAft>
                <a:spcPct val="0"/>
              </a:spcAft>
            </a:pPr>
            <a:r>
              <a:rPr lang="en-GB" altLang="en-US" dirty="0">
                <a:solidFill>
                  <a:srgbClr val="000000"/>
                </a:solidFill>
                <a:latin typeface="Arial" panose="020B0604020202020204" pitchFamily="34" charset="0"/>
                <a:ea typeface="MS PGothic" panose="020B0600070205080204" pitchFamily="34" charset="-128"/>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AFC4-E87E-CCC7-30CF-40D46CEB86BF}"/>
              </a:ext>
            </a:extLst>
          </p:cNvPr>
          <p:cNvSpPr>
            <a:spLocks noGrp="1"/>
          </p:cNvSpPr>
          <p:nvPr>
            <p:ph type="title"/>
          </p:nvPr>
        </p:nvSpPr>
        <p:spPr>
          <a:xfrm>
            <a:off x="1775521" y="692697"/>
            <a:ext cx="6697663" cy="941387"/>
          </a:xfrm>
        </p:spPr>
        <p:txBody>
          <a:bodyPr/>
          <a:lstStyle/>
          <a:p>
            <a:r>
              <a:rPr lang="en-GB" dirty="0"/>
              <a:t>Why is it Still Important?</a:t>
            </a:r>
          </a:p>
        </p:txBody>
      </p:sp>
      <p:sp>
        <p:nvSpPr>
          <p:cNvPr id="3" name="TextBox 2">
            <a:extLst>
              <a:ext uri="{FF2B5EF4-FFF2-40B4-BE49-F238E27FC236}">
                <a16:creationId xmlns:a16="http://schemas.microsoft.com/office/drawing/2014/main" id="{B8CAE61E-F39F-2D93-D142-24214450D839}"/>
              </a:ext>
            </a:extLst>
          </p:cNvPr>
          <p:cNvSpPr txBox="1"/>
          <p:nvPr/>
        </p:nvSpPr>
        <p:spPr>
          <a:xfrm>
            <a:off x="1919536" y="1634083"/>
            <a:ext cx="8280920" cy="4801314"/>
          </a:xfrm>
          <a:prstGeom prst="rect">
            <a:avLst/>
          </a:prstGeom>
          <a:noFill/>
        </p:spPr>
        <p:txBody>
          <a:bodyPr wrap="square" rtlCol="0">
            <a:spAutoFit/>
          </a:bodyPr>
          <a:lstStyle/>
          <a:p>
            <a:pPr marL="457200" indent="-457200" eaLnBrk="0" fontAlgn="base" hangingPunct="0">
              <a:spcBef>
                <a:spcPct val="0"/>
              </a:spcBef>
              <a:spcAft>
                <a:spcPct val="0"/>
              </a:spcAft>
              <a:buFont typeface="Arial" panose="020B0604020202020204" pitchFamily="34" charset="0"/>
              <a:buChar char="•"/>
            </a:pPr>
            <a:endParaRPr lang="en-GB"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sz="3200" dirty="0">
                <a:solidFill>
                  <a:srgbClr val="000000"/>
                </a:solidFill>
                <a:latin typeface="Arial" panose="020B0604020202020204" pitchFamily="34" charset="0"/>
                <a:ea typeface="MS PGothic" panose="020B0600070205080204" pitchFamily="34" charset="-128"/>
              </a:rPr>
              <a:t>Behind the governance.</a:t>
            </a:r>
          </a:p>
          <a:p>
            <a:pPr marL="457200" indent="-457200" eaLnBrk="0" fontAlgn="base" hangingPunct="0">
              <a:spcBef>
                <a:spcPct val="0"/>
              </a:spcBef>
              <a:spcAft>
                <a:spcPct val="0"/>
              </a:spcAft>
              <a:buFont typeface="Arial" panose="020B0604020202020204" pitchFamily="34" charset="0"/>
              <a:buChar char="•"/>
            </a:pPr>
            <a:endParaRPr lang="en-GB"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sz="3200" dirty="0">
                <a:solidFill>
                  <a:srgbClr val="000000"/>
                </a:solidFill>
                <a:latin typeface="Arial" panose="020B0604020202020204" pitchFamily="34" charset="0"/>
                <a:ea typeface="MS PGothic" panose="020B0600070205080204" pitchFamily="34" charset="-128"/>
              </a:rPr>
              <a:t>The data and peoples stories tell us it’s important.</a:t>
            </a:r>
          </a:p>
          <a:p>
            <a:pPr marL="457200" indent="-457200" eaLnBrk="0" fontAlgn="base" hangingPunct="0">
              <a:spcBef>
                <a:spcPct val="0"/>
              </a:spcBef>
              <a:spcAft>
                <a:spcPct val="0"/>
              </a:spcAft>
              <a:buFont typeface="Arial" panose="020B0604020202020204" pitchFamily="34" charset="0"/>
              <a:buChar char="•"/>
            </a:pPr>
            <a:endParaRPr lang="en-GB" sz="3200" dirty="0">
              <a:solidFill>
                <a:srgbClr val="000000"/>
              </a:solidFill>
              <a:latin typeface="Arial" panose="020B0604020202020204" pitchFamily="34" charset="0"/>
              <a:ea typeface="MS PGothic" panose="020B0600070205080204" pitchFamily="34" charset="-128"/>
            </a:endParaRPr>
          </a:p>
          <a:p>
            <a:pPr marL="457200" indent="-457200" eaLnBrk="0" fontAlgn="base" hangingPunct="0">
              <a:spcBef>
                <a:spcPct val="0"/>
              </a:spcBef>
              <a:spcAft>
                <a:spcPct val="0"/>
              </a:spcAft>
              <a:buFont typeface="Arial" panose="020B0604020202020204" pitchFamily="34" charset="0"/>
              <a:buChar char="•"/>
            </a:pPr>
            <a:r>
              <a:rPr lang="en-GB" sz="3200" dirty="0">
                <a:solidFill>
                  <a:srgbClr val="000000"/>
                </a:solidFill>
                <a:latin typeface="Arial" panose="020B0604020202020204" pitchFamily="34" charset="0"/>
                <a:ea typeface="MS PGothic" panose="020B0600070205080204" pitchFamily="34" charset="-128"/>
              </a:rPr>
              <a:t>No one can do it on their own.</a:t>
            </a:r>
          </a:p>
          <a:p>
            <a:pPr marL="457200" indent="-457200" eaLnBrk="0" fontAlgn="base" hangingPunct="0">
              <a:spcBef>
                <a:spcPct val="0"/>
              </a:spcBef>
              <a:spcAft>
                <a:spcPct val="0"/>
              </a:spcAft>
              <a:buFont typeface="Arial" panose="020B0604020202020204" pitchFamily="34" charset="0"/>
              <a:buChar char="•"/>
            </a:pPr>
            <a:endParaRPr lang="en-GB" sz="32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endParaRPr lang="en-GB" sz="32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endParaRPr lang="en-GB" dirty="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8589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3" y="2115649"/>
            <a:ext cx="9600981" cy="881935"/>
          </a:xfrm>
        </p:spPr>
        <p:txBody>
          <a:bodyPr/>
          <a:lstStyle/>
          <a:p>
            <a:r>
              <a:rPr lang="en-GB" dirty="0"/>
              <a:t>Stakeholder Perspectives</a:t>
            </a:r>
            <a:br>
              <a:rPr lang="en-GB" dirty="0"/>
            </a:br>
            <a:br>
              <a:rPr lang="en-GB" dirty="0"/>
            </a:br>
            <a:r>
              <a:rPr lang="en-GB" sz="3600" dirty="0"/>
              <a:t>Amanda Stride, Deputy Director – </a:t>
            </a:r>
            <a:br>
              <a:rPr lang="en-GB" sz="3600" dirty="0"/>
            </a:br>
            <a:r>
              <a:rPr lang="en-GB" sz="3600" dirty="0"/>
              <a:t>Local Authority Assessment Delivery, </a:t>
            </a:r>
            <a:br>
              <a:rPr lang="en-GB" sz="3600" dirty="0"/>
            </a:br>
            <a:r>
              <a:rPr lang="en-GB" sz="3600" dirty="0"/>
              <a:t>Care Quality Commission</a:t>
            </a:r>
            <a:br>
              <a:rPr lang="en-GB" sz="2800" dirty="0"/>
            </a:br>
            <a:br>
              <a:rPr lang="en-GB" dirty="0"/>
            </a:b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2885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3" y="2115649"/>
            <a:ext cx="10750273" cy="881935"/>
          </a:xfrm>
        </p:spPr>
        <p:txBody>
          <a:bodyPr/>
          <a:lstStyle/>
          <a:p>
            <a:r>
              <a:rPr lang="en-GB" dirty="0"/>
              <a:t>Stakeholder Perspectives</a:t>
            </a:r>
            <a:br>
              <a:rPr lang="en-GB" dirty="0"/>
            </a:br>
            <a:br>
              <a:rPr lang="en-GB" dirty="0"/>
            </a:br>
            <a:r>
              <a:rPr lang="en-GB" sz="3600" dirty="0"/>
              <a:t>Jeremy Gleaden, Senior HMI, Social Care Policy, Ofsted </a:t>
            </a:r>
            <a:br>
              <a:rPr lang="en-GB" sz="3600" dirty="0"/>
            </a:br>
            <a:br>
              <a:rPr lang="en-GB" dirty="0"/>
            </a:b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211104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40641" y="2719656"/>
            <a:ext cx="9600981" cy="881935"/>
          </a:xfrm>
        </p:spPr>
        <p:txBody>
          <a:bodyPr/>
          <a:lstStyle/>
          <a:p>
            <a:r>
              <a:rPr lang="en-GB" dirty="0"/>
              <a:t>Q and A</a:t>
            </a:r>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317824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3" y="2115649"/>
            <a:ext cx="10758487" cy="881935"/>
          </a:xfrm>
        </p:spPr>
        <p:txBody>
          <a:bodyPr/>
          <a:lstStyle/>
          <a:p>
            <a:r>
              <a:rPr lang="en-GB" dirty="0"/>
              <a:t>Closing remarks</a:t>
            </a:r>
            <a:br>
              <a:rPr lang="en-GB" dirty="0"/>
            </a:br>
            <a:br>
              <a:rPr lang="en-GB" dirty="0"/>
            </a:br>
            <a:r>
              <a:rPr lang="en-GB" sz="3600" dirty="0"/>
              <a:t>Simon Williams</a:t>
            </a:r>
            <a:br>
              <a:rPr lang="en-GB" sz="4400" dirty="0"/>
            </a:br>
            <a:r>
              <a:rPr lang="en-US" sz="2800" dirty="0"/>
              <a:t>Partners in Care and Health</a:t>
            </a:r>
            <a:br>
              <a:rPr lang="en-US" sz="2800" dirty="0"/>
            </a:br>
            <a:r>
              <a:rPr lang="en-US" sz="2800" dirty="0"/>
              <a:t>Director of Adult Social Care Improvement</a:t>
            </a:r>
            <a:br>
              <a:rPr lang="en-US" sz="2800" dirty="0"/>
            </a:br>
            <a:br>
              <a:rPr lang="en-US" sz="2800" dirty="0"/>
            </a:br>
            <a:r>
              <a:rPr lang="en-US" sz="2800" dirty="0"/>
              <a:t>Please complete the </a:t>
            </a:r>
            <a:r>
              <a:rPr lang="en-US" sz="2800" dirty="0">
                <a:hlinkClick r:id="rId2"/>
              </a:rPr>
              <a:t>short feedback form</a:t>
            </a: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3">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244435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FA74B-A328-4CF0-A651-96B6C247125D}"/>
              </a:ext>
            </a:extLst>
          </p:cNvPr>
          <p:cNvSpPr>
            <a:spLocks noGrp="1"/>
          </p:cNvSpPr>
          <p:nvPr>
            <p:ph sz="quarter" idx="10"/>
          </p:nvPr>
        </p:nvSpPr>
        <p:spPr>
          <a:xfrm>
            <a:off x="796925" y="1781174"/>
            <a:ext cx="10956925" cy="4352925"/>
          </a:xfrm>
        </p:spPr>
        <p:txBody>
          <a:bodyPr/>
          <a:lstStyle/>
          <a:p>
            <a:pPr marL="514350" indent="-514350">
              <a:buFont typeface="+mj-lt"/>
              <a:buAutoNum type="arabicPeriod"/>
            </a:pPr>
            <a:r>
              <a:rPr lang="en-US" sz="2800" dirty="0">
                <a:latin typeface="Rubik" panose="00000500000000000000" pitchFamily="2" charset="-79"/>
                <a:cs typeface="Rubik" panose="00000500000000000000" pitchFamily="2" charset="-79"/>
              </a:rPr>
              <a:t>Increase your understanding of what“ No Wrong Doors for Young Carers” is</a:t>
            </a:r>
          </a:p>
          <a:p>
            <a:pPr marL="514350" indent="-514350">
              <a:buFont typeface="+mj-lt"/>
              <a:buAutoNum type="arabicPeriod"/>
            </a:pPr>
            <a:r>
              <a:rPr lang="en-US" sz="2800" dirty="0">
                <a:latin typeface="Rubik" panose="00000500000000000000" pitchFamily="2" charset="-79"/>
                <a:cs typeface="Rubik" panose="00000500000000000000" pitchFamily="2" charset="-79"/>
              </a:rPr>
              <a:t>Increase your knowledge around resources available to support implementation of “No Wrong Doors for Young Carers”</a:t>
            </a:r>
          </a:p>
          <a:p>
            <a:pPr marL="514350" indent="-514350">
              <a:buFont typeface="+mj-lt"/>
              <a:buAutoNum type="arabicPeriod"/>
            </a:pPr>
            <a:r>
              <a:rPr lang="en-US" sz="2800" dirty="0">
                <a:latin typeface="Rubik" panose="00000500000000000000" pitchFamily="2" charset="-79"/>
                <a:cs typeface="Rubik" panose="00000500000000000000" pitchFamily="2" charset="-79"/>
              </a:rPr>
              <a:t>Help you to think about how you might be able to implement “No Wrong Doors for Young Carers” in your local area.</a:t>
            </a:r>
          </a:p>
        </p:txBody>
      </p:sp>
      <p:sp>
        <p:nvSpPr>
          <p:cNvPr id="3" name="Title 2">
            <a:extLst>
              <a:ext uri="{FF2B5EF4-FFF2-40B4-BE49-F238E27FC236}">
                <a16:creationId xmlns:a16="http://schemas.microsoft.com/office/drawing/2014/main" id="{8B99E640-EF4C-4125-B9ED-913A3128438D}"/>
              </a:ext>
            </a:extLst>
          </p:cNvPr>
          <p:cNvSpPr>
            <a:spLocks noGrp="1"/>
          </p:cNvSpPr>
          <p:nvPr>
            <p:ph type="title"/>
          </p:nvPr>
        </p:nvSpPr>
        <p:spPr>
          <a:xfrm>
            <a:off x="2686050" y="462008"/>
            <a:ext cx="8586788" cy="1009650"/>
          </a:xfrm>
        </p:spPr>
        <p:txBody>
          <a:bodyPr/>
          <a:lstStyle/>
          <a:p>
            <a:r>
              <a:rPr lang="en-GB" dirty="0"/>
              <a:t>Objectives for today</a:t>
            </a:r>
          </a:p>
        </p:txBody>
      </p:sp>
    </p:spTree>
    <p:extLst>
      <p:ext uri="{BB962C8B-B14F-4D97-AF65-F5344CB8AC3E}">
        <p14:creationId xmlns:p14="http://schemas.microsoft.com/office/powerpoint/2010/main" val="72926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EB2964-E9C0-463A-9A08-1091EB1114B4}"/>
              </a:ext>
            </a:extLst>
          </p:cNvPr>
          <p:cNvSpPr>
            <a:spLocks noGrp="1"/>
          </p:cNvSpPr>
          <p:nvPr>
            <p:ph type="title"/>
          </p:nvPr>
        </p:nvSpPr>
        <p:spPr>
          <a:xfrm>
            <a:off x="423863" y="2115649"/>
            <a:ext cx="10758487" cy="881935"/>
          </a:xfrm>
        </p:spPr>
        <p:txBody>
          <a:bodyPr/>
          <a:lstStyle/>
          <a:p>
            <a:r>
              <a:rPr lang="en-GB" dirty="0"/>
              <a:t>Welcome</a:t>
            </a:r>
            <a:br>
              <a:rPr lang="en-GB" dirty="0"/>
            </a:br>
            <a:br>
              <a:rPr lang="en-GB" dirty="0"/>
            </a:br>
            <a:r>
              <a:rPr lang="en-GB" sz="4400" dirty="0"/>
              <a:t>Simon Williams</a:t>
            </a:r>
            <a:br>
              <a:rPr lang="en-GB" dirty="0"/>
            </a:br>
            <a:r>
              <a:rPr lang="en-US" sz="3600" dirty="0"/>
              <a:t>Partners in Care and Health</a:t>
            </a:r>
            <a:br>
              <a:rPr lang="en-US" sz="3600" dirty="0"/>
            </a:br>
            <a:r>
              <a:rPr lang="en-US" sz="3600" dirty="0"/>
              <a:t>Director of Adult Social Care Improvement</a:t>
            </a:r>
            <a:endParaRPr lang="en-GB" dirty="0"/>
          </a:p>
        </p:txBody>
      </p:sp>
      <p:pic>
        <p:nvPicPr>
          <p:cNvPr id="3" name="Picture 2" descr="A green door with blue text&#10;&#10;Description automatically generated">
            <a:extLst>
              <a:ext uri="{FF2B5EF4-FFF2-40B4-BE49-F238E27FC236}">
                <a16:creationId xmlns:a16="http://schemas.microsoft.com/office/drawing/2014/main" id="{37B16CB4-566A-6DFE-85A3-0F5EF556FA50}"/>
              </a:ext>
            </a:extLst>
          </p:cNvPr>
          <p:cNvPicPr>
            <a:picLocks noChangeAspect="1"/>
          </p:cNvPicPr>
          <p:nvPr/>
        </p:nvPicPr>
        <p:blipFill rotWithShape="1">
          <a:blip r:embed="rId2">
            <a:extLst>
              <a:ext uri="{28A0092B-C50C-407E-A947-70E740481C1C}">
                <a14:useLocalDpi xmlns:a14="http://schemas.microsoft.com/office/drawing/2010/main" val="0"/>
              </a:ext>
            </a:extLst>
          </a:blip>
          <a:srcRect t="13507" b="12208"/>
          <a:stretch/>
        </p:blipFill>
        <p:spPr>
          <a:xfrm>
            <a:off x="2487306" y="0"/>
            <a:ext cx="2363299" cy="1755594"/>
          </a:xfrm>
          <a:prstGeom prst="rect">
            <a:avLst/>
          </a:prstGeom>
        </p:spPr>
      </p:pic>
    </p:spTree>
    <p:extLst>
      <p:ext uri="{BB962C8B-B14F-4D97-AF65-F5344CB8AC3E}">
        <p14:creationId xmlns:p14="http://schemas.microsoft.com/office/powerpoint/2010/main" val="404269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FA74B-A328-4CF0-A651-96B6C247125D}"/>
              </a:ext>
            </a:extLst>
          </p:cNvPr>
          <p:cNvSpPr>
            <a:spLocks noGrp="1"/>
          </p:cNvSpPr>
          <p:nvPr>
            <p:ph sz="quarter" idx="10"/>
          </p:nvPr>
        </p:nvSpPr>
        <p:spPr>
          <a:xfrm>
            <a:off x="304800" y="1676399"/>
            <a:ext cx="11553825" cy="4352925"/>
          </a:xfrm>
        </p:spPr>
        <p:txBody>
          <a:bodyPr/>
          <a:lstStyle/>
          <a:p>
            <a:pPr marL="342900" indent="-342900">
              <a:buFont typeface="Arial" panose="020B0604020202020204" pitchFamily="34" charset="0"/>
              <a:buChar char="•"/>
            </a:pPr>
            <a:r>
              <a:rPr lang="en-GB" sz="2200" dirty="0">
                <a:latin typeface="Rubik" panose="00000500000000000000" pitchFamily="2" charset="-79"/>
                <a:cs typeface="Rubik" panose="00000500000000000000" pitchFamily="2" charset="-79"/>
              </a:rPr>
              <a:t>There are now estimated to be over 1 million young carers across the UK; that equates to 2 young carers per class.</a:t>
            </a:r>
          </a:p>
          <a:p>
            <a:pPr marL="342900" indent="-342900">
              <a:buFont typeface="Arial" panose="020B0604020202020204" pitchFamily="34" charset="0"/>
              <a:buChar char="•"/>
            </a:pPr>
            <a:r>
              <a:rPr lang="en-GB" sz="2200" dirty="0">
                <a:latin typeface="Rubik" panose="00000500000000000000" pitchFamily="2" charset="-79"/>
                <a:cs typeface="Rubik" panose="00000500000000000000" pitchFamily="2" charset="-79"/>
              </a:rPr>
              <a:t>It takes an average of 3 years for young carers to be identified and linked into support; some go for more than 10 years without any support</a:t>
            </a:r>
          </a:p>
          <a:p>
            <a:pPr marL="342900" indent="-342900">
              <a:buFont typeface="Arial" panose="020B0604020202020204" pitchFamily="34" charset="0"/>
              <a:buChar char="•"/>
            </a:pPr>
            <a:r>
              <a:rPr lang="en-GB" sz="2200" dirty="0">
                <a:latin typeface="Rubik" panose="00000500000000000000" pitchFamily="2" charset="-79"/>
                <a:cs typeface="Rubik" panose="00000500000000000000" pitchFamily="2" charset="-79"/>
              </a:rPr>
              <a:t>Young carers are most commonly identified by schools, followed by children’s social care. Very few young carers are identified within adult social care or health settings</a:t>
            </a:r>
          </a:p>
          <a:p>
            <a:pPr marL="342900" indent="-342900">
              <a:buFont typeface="Arial" panose="020B0604020202020204" pitchFamily="34" charset="0"/>
              <a:buChar char="•"/>
            </a:pPr>
            <a:r>
              <a:rPr lang="en-GB" sz="2200" dirty="0">
                <a:latin typeface="Rubik" panose="00000500000000000000" pitchFamily="2" charset="-79"/>
                <a:cs typeface="Rubik" panose="00000500000000000000" pitchFamily="2" charset="-79"/>
              </a:rPr>
              <a:t>Young carers have been identified as a theme in Child Safeguarding Practice reviews</a:t>
            </a:r>
          </a:p>
          <a:p>
            <a:pPr marL="342900" indent="-342900">
              <a:buFont typeface="Arial" panose="020B0604020202020204" pitchFamily="34" charset="0"/>
              <a:buChar char="•"/>
            </a:pPr>
            <a:r>
              <a:rPr lang="en-GB" sz="2200" dirty="0">
                <a:latin typeface="Rubik" panose="00000500000000000000" pitchFamily="2" charset="-79"/>
                <a:cs typeface="Rubik" panose="00000500000000000000" pitchFamily="2" charset="-79"/>
              </a:rPr>
              <a:t>Both the APPG for Young Carers and Young Adult Carers and the Care Quality Commission have highlighted transitions as an area where more work is needed.</a:t>
            </a:r>
          </a:p>
          <a:p>
            <a:pPr marL="342900" indent="-342900">
              <a:buFont typeface="Arial" panose="020B0604020202020204" pitchFamily="34" charset="0"/>
              <a:buChar char="•"/>
            </a:pPr>
            <a:r>
              <a:rPr lang="en-GB" sz="2200" dirty="0">
                <a:latin typeface="Rubik" panose="00000500000000000000" pitchFamily="2" charset="-79"/>
                <a:cs typeface="Rubik" panose="00000500000000000000" pitchFamily="2" charset="-79"/>
              </a:rPr>
              <a:t>Numerous studies have highlighted the physical and mental health impact of caring responsibilities on young people.</a:t>
            </a:r>
          </a:p>
          <a:p>
            <a:pPr algn="ctr"/>
            <a:r>
              <a:rPr lang="en-GB" sz="2200" b="1" dirty="0">
                <a:latin typeface="Rubik" panose="00000500000000000000" pitchFamily="2" charset="-79"/>
                <a:cs typeface="Rubik" panose="00000500000000000000" pitchFamily="2" charset="-79"/>
              </a:rPr>
              <a:t>There are almost 15,000 children caring for over 50 hours each week</a:t>
            </a:r>
          </a:p>
          <a:p>
            <a:pPr algn="ctr"/>
            <a:endParaRPr lang="en-GB" sz="2200" dirty="0">
              <a:latin typeface="Rubik" panose="00000500000000000000" pitchFamily="2" charset="-79"/>
              <a:cs typeface="Rubik" panose="00000500000000000000" pitchFamily="2" charset="-79"/>
            </a:endParaRPr>
          </a:p>
          <a:p>
            <a:pPr algn="ctr"/>
            <a:endParaRPr lang="en-GB" sz="2200" dirty="0">
              <a:latin typeface="Rubik" panose="00000500000000000000" pitchFamily="2" charset="-79"/>
              <a:cs typeface="Rubik" panose="00000500000000000000" pitchFamily="2" charset="-79"/>
            </a:endParaRPr>
          </a:p>
        </p:txBody>
      </p:sp>
      <p:sp>
        <p:nvSpPr>
          <p:cNvPr id="3" name="Title 2">
            <a:extLst>
              <a:ext uri="{FF2B5EF4-FFF2-40B4-BE49-F238E27FC236}">
                <a16:creationId xmlns:a16="http://schemas.microsoft.com/office/drawing/2014/main" id="{8B99E640-EF4C-4125-B9ED-913A3128438D}"/>
              </a:ext>
            </a:extLst>
          </p:cNvPr>
          <p:cNvSpPr>
            <a:spLocks noGrp="1"/>
          </p:cNvSpPr>
          <p:nvPr>
            <p:ph type="title"/>
          </p:nvPr>
        </p:nvSpPr>
        <p:spPr>
          <a:xfrm>
            <a:off x="4048124" y="462008"/>
            <a:ext cx="7224713" cy="1009650"/>
          </a:xfrm>
        </p:spPr>
        <p:txBody>
          <a:bodyPr/>
          <a:lstStyle/>
          <a:p>
            <a:pPr algn="l"/>
            <a:r>
              <a:rPr lang="en-GB" sz="3600" dirty="0"/>
              <a:t>Why “No Wrong Doors for </a:t>
            </a:r>
            <a:br>
              <a:rPr lang="en-GB" sz="3600" dirty="0"/>
            </a:br>
            <a:r>
              <a:rPr lang="en-GB" sz="3600" dirty="0"/>
              <a:t>Young Carers” is needed</a:t>
            </a:r>
          </a:p>
        </p:txBody>
      </p:sp>
    </p:spTree>
    <p:extLst>
      <p:ext uri="{BB962C8B-B14F-4D97-AF65-F5344CB8AC3E}">
        <p14:creationId xmlns:p14="http://schemas.microsoft.com/office/powerpoint/2010/main" val="149189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99E640-EF4C-4125-B9ED-913A3128438D}"/>
              </a:ext>
            </a:extLst>
          </p:cNvPr>
          <p:cNvSpPr>
            <a:spLocks noGrp="1"/>
          </p:cNvSpPr>
          <p:nvPr>
            <p:ph type="title"/>
          </p:nvPr>
        </p:nvSpPr>
        <p:spPr>
          <a:xfrm>
            <a:off x="4048124" y="462008"/>
            <a:ext cx="7224713" cy="1009650"/>
          </a:xfrm>
        </p:spPr>
        <p:txBody>
          <a:bodyPr/>
          <a:lstStyle/>
          <a:p>
            <a:pPr algn="l"/>
            <a:r>
              <a:rPr lang="en-GB" sz="3600" dirty="0"/>
              <a:t>Why “No Wrong Doors for </a:t>
            </a:r>
            <a:br>
              <a:rPr lang="en-GB" sz="3600" dirty="0"/>
            </a:br>
            <a:r>
              <a:rPr lang="en-GB" sz="3600" dirty="0"/>
              <a:t>Young Carers” is needed</a:t>
            </a:r>
          </a:p>
        </p:txBody>
      </p:sp>
      <p:pic>
        <p:nvPicPr>
          <p:cNvPr id="6" name="Picture 5" descr="A picture containing person, arena, sport venue, artificial turf&#10;&#10;Description automatically generated">
            <a:extLst>
              <a:ext uri="{FF2B5EF4-FFF2-40B4-BE49-F238E27FC236}">
                <a16:creationId xmlns:a16="http://schemas.microsoft.com/office/drawing/2014/main" id="{1839050D-E1AB-68F0-F019-2AC5C70EA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54" y="2184320"/>
            <a:ext cx="5802631" cy="3263980"/>
          </a:xfrm>
          <a:prstGeom prst="rect">
            <a:avLst/>
          </a:prstGeom>
        </p:spPr>
      </p:pic>
      <p:sp>
        <p:nvSpPr>
          <p:cNvPr id="7" name="Title 2">
            <a:extLst>
              <a:ext uri="{FF2B5EF4-FFF2-40B4-BE49-F238E27FC236}">
                <a16:creationId xmlns:a16="http://schemas.microsoft.com/office/drawing/2014/main" id="{7FCF6B0A-B77E-D90A-51B8-6DC0E31EA3A1}"/>
              </a:ext>
            </a:extLst>
          </p:cNvPr>
          <p:cNvSpPr txBox="1">
            <a:spLocks/>
          </p:cNvSpPr>
          <p:nvPr/>
        </p:nvSpPr>
        <p:spPr>
          <a:xfrm>
            <a:off x="6533023" y="1924050"/>
            <a:ext cx="5379297" cy="679370"/>
          </a:xfrm>
          <a:prstGeom prst="rect">
            <a:avLst/>
          </a:prstGeom>
        </p:spPr>
        <p:txBody>
          <a:bodyPr/>
          <a:lstStyle>
            <a:lvl1pPr algn="r" defTabSz="914400" rtl="0" eaLnBrk="1" latinLnBrk="0" hangingPunct="1">
              <a:lnSpc>
                <a:spcPct val="90000"/>
              </a:lnSpc>
              <a:spcBef>
                <a:spcPct val="0"/>
              </a:spcBef>
              <a:buNone/>
              <a:defRPr sz="3200" kern="1200">
                <a:solidFill>
                  <a:srgbClr val="152F4E"/>
                </a:solidFill>
                <a:latin typeface="Rubik Medium" panose="00000600000000000000" pitchFamily="2" charset="-79"/>
                <a:ea typeface="+mj-ea"/>
                <a:cs typeface="Rubik Medium" panose="00000600000000000000" pitchFamily="2" charset="-79"/>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Centre Court at Wimbledon has a capacity of 14,979.</a:t>
            </a:r>
            <a:b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b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If you gave a ticket to every young carer caring for more than 50 hours per week, you would have 131 seats left…</a:t>
            </a:r>
            <a:b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b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r>
              <a:rPr kumimoji="0" lang="en-GB" sz="28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(and over 3000 of those tickets would have gone to children aged 5 to 9…)</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65295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99E640-EF4C-4125-B9ED-913A3128438D}"/>
              </a:ext>
            </a:extLst>
          </p:cNvPr>
          <p:cNvSpPr>
            <a:spLocks noGrp="1"/>
          </p:cNvSpPr>
          <p:nvPr>
            <p:ph type="title"/>
          </p:nvPr>
        </p:nvSpPr>
        <p:spPr>
          <a:xfrm>
            <a:off x="4048124" y="261983"/>
            <a:ext cx="7224713" cy="1009650"/>
          </a:xfrm>
        </p:spPr>
        <p:txBody>
          <a:bodyPr/>
          <a:lstStyle/>
          <a:p>
            <a:pPr algn="l"/>
            <a:r>
              <a:rPr lang="en-GB" sz="3600" dirty="0"/>
              <a:t>Why “No Wrong Doors for </a:t>
            </a:r>
            <a:br>
              <a:rPr lang="en-GB" sz="3600" dirty="0"/>
            </a:br>
            <a:r>
              <a:rPr lang="en-GB" sz="3600" dirty="0"/>
              <a:t>Young Carers” is needed</a:t>
            </a:r>
          </a:p>
        </p:txBody>
      </p:sp>
      <p:graphicFrame>
        <p:nvGraphicFramePr>
          <p:cNvPr id="4" name="Table 3">
            <a:extLst>
              <a:ext uri="{FF2B5EF4-FFF2-40B4-BE49-F238E27FC236}">
                <a16:creationId xmlns:a16="http://schemas.microsoft.com/office/drawing/2014/main" id="{8914233D-A45E-A48E-827D-23D0EA838E6A}"/>
              </a:ext>
            </a:extLst>
          </p:cNvPr>
          <p:cNvGraphicFramePr>
            <a:graphicFrameLocks noGrp="1"/>
          </p:cNvGraphicFramePr>
          <p:nvPr>
            <p:extLst>
              <p:ext uri="{D42A27DB-BD31-4B8C-83A1-F6EECF244321}">
                <p14:modId xmlns:p14="http://schemas.microsoft.com/office/powerpoint/2010/main" val="1393107374"/>
              </p:ext>
            </p:extLst>
          </p:nvPr>
        </p:nvGraphicFramePr>
        <p:xfrm>
          <a:off x="384174" y="1434041"/>
          <a:ext cx="11445875" cy="5273040"/>
        </p:xfrm>
        <a:graphic>
          <a:graphicData uri="http://schemas.openxmlformats.org/drawingml/2006/table">
            <a:tbl>
              <a:tblPr firstRow="1" bandRow="1">
                <a:tableStyleId>{5C22544A-7EE6-4342-B048-85BDC9FD1C3A}</a:tableStyleId>
              </a:tblPr>
              <a:tblGrid>
                <a:gridCol w="6845301">
                  <a:extLst>
                    <a:ext uri="{9D8B030D-6E8A-4147-A177-3AD203B41FA5}">
                      <a16:colId xmlns:a16="http://schemas.microsoft.com/office/drawing/2014/main" val="3824705242"/>
                    </a:ext>
                  </a:extLst>
                </a:gridCol>
                <a:gridCol w="4600574">
                  <a:extLst>
                    <a:ext uri="{9D8B030D-6E8A-4147-A177-3AD203B41FA5}">
                      <a16:colId xmlns:a16="http://schemas.microsoft.com/office/drawing/2014/main" val="3298303637"/>
                    </a:ext>
                  </a:extLst>
                </a:gridCol>
              </a:tblGrid>
              <a:tr h="370840">
                <a:tc>
                  <a:txBody>
                    <a:bodyPr/>
                    <a:lstStyle/>
                    <a:p>
                      <a:r>
                        <a:rPr lang="en-GB" sz="2000" dirty="0">
                          <a:latin typeface="Rubik" panose="00000500000000000000" pitchFamily="2" charset="-79"/>
                          <a:cs typeface="Rubik" panose="00000500000000000000" pitchFamily="2" charset="-79"/>
                        </a:rPr>
                        <a:t>Legislation/guidance</a:t>
                      </a:r>
                    </a:p>
                  </a:txBody>
                  <a:tcPr/>
                </a:tc>
                <a:tc>
                  <a:txBody>
                    <a:bodyPr/>
                    <a:lstStyle/>
                    <a:p>
                      <a:r>
                        <a:rPr lang="en-GB" sz="2000" dirty="0">
                          <a:latin typeface="Rubik" panose="00000500000000000000" pitchFamily="2" charset="-79"/>
                          <a:cs typeface="Rubik" panose="00000500000000000000" pitchFamily="2" charset="-79"/>
                        </a:rPr>
                        <a:t>Assurance</a:t>
                      </a:r>
                    </a:p>
                  </a:txBody>
                  <a:tcPr/>
                </a:tc>
                <a:extLst>
                  <a:ext uri="{0D108BD9-81ED-4DB2-BD59-A6C34878D82A}">
                    <a16:rowId xmlns:a16="http://schemas.microsoft.com/office/drawing/2014/main" val="3954674724"/>
                  </a:ext>
                </a:extLst>
              </a:tr>
              <a:tr h="370840">
                <a:tc>
                  <a:txBody>
                    <a:bodyPr/>
                    <a:lstStyle/>
                    <a:p>
                      <a:pPr marL="285750" indent="-285750">
                        <a:buFontTx/>
                        <a:buChar char="-"/>
                      </a:pPr>
                      <a:r>
                        <a:rPr lang="en-GB" sz="2000" dirty="0">
                          <a:latin typeface="Rubik" panose="00000500000000000000" pitchFamily="2" charset="-79"/>
                          <a:cs typeface="Rubik" panose="00000500000000000000" pitchFamily="2" charset="-79"/>
                        </a:rPr>
                        <a:t>Care Act 2014</a:t>
                      </a:r>
                    </a:p>
                    <a:p>
                      <a:pPr marL="285750" indent="-285750">
                        <a:buFontTx/>
                        <a:buChar char="-"/>
                      </a:pPr>
                      <a:r>
                        <a:rPr lang="en-GB" sz="2000" dirty="0">
                          <a:latin typeface="Rubik" panose="00000500000000000000" pitchFamily="2" charset="-79"/>
                          <a:cs typeface="Rubik" panose="00000500000000000000" pitchFamily="2" charset="-79"/>
                        </a:rPr>
                        <a:t>Children Act 1989 (as modified by the Children and Families Act 2014)</a:t>
                      </a:r>
                    </a:p>
                    <a:p>
                      <a:pPr marL="285750" indent="-285750">
                        <a:buFontTx/>
                        <a:buChar char="-"/>
                      </a:pPr>
                      <a:r>
                        <a:rPr lang="en-GB" sz="2000" dirty="0">
                          <a:latin typeface="Rubik" panose="00000500000000000000" pitchFamily="2" charset="-79"/>
                          <a:cs typeface="Rubik" panose="00000500000000000000" pitchFamily="2" charset="-79"/>
                        </a:rPr>
                        <a:t>Health and Care Act 2022</a:t>
                      </a:r>
                    </a:p>
                    <a:p>
                      <a:pPr marL="285750" indent="-285750">
                        <a:buFontTx/>
                        <a:buChar char="-"/>
                      </a:pPr>
                      <a:r>
                        <a:rPr lang="en-GB" sz="2000" dirty="0">
                          <a:latin typeface="Rubik" panose="00000500000000000000" pitchFamily="2" charset="-79"/>
                          <a:cs typeface="Rubik" panose="00000500000000000000" pitchFamily="2" charset="-79"/>
                        </a:rPr>
                        <a:t>The Care and Support (Assessment) Regulations 2014</a:t>
                      </a:r>
                    </a:p>
                    <a:p>
                      <a:pPr marL="285750" indent="-285750">
                        <a:buFontTx/>
                        <a:buChar char="-"/>
                      </a:pPr>
                      <a:r>
                        <a:rPr lang="en-GB" sz="2000" dirty="0">
                          <a:latin typeface="Rubik" panose="00000500000000000000" pitchFamily="2" charset="-79"/>
                          <a:cs typeface="Rubik" panose="00000500000000000000" pitchFamily="2" charset="-79"/>
                        </a:rPr>
                        <a:t>Young Carers (Needs Assessment) Regulations 2015</a:t>
                      </a:r>
                      <a:br>
                        <a:rPr lang="en-GB" sz="2000" dirty="0">
                          <a:latin typeface="Rubik" panose="00000500000000000000" pitchFamily="2" charset="-79"/>
                          <a:cs typeface="Rubik" panose="00000500000000000000" pitchFamily="2" charset="-79"/>
                        </a:rPr>
                      </a:br>
                      <a:endParaRPr lang="en-GB" sz="2000" dirty="0">
                        <a:latin typeface="Rubik" panose="00000500000000000000" pitchFamily="2" charset="-79"/>
                        <a:cs typeface="Rubik" panose="00000500000000000000" pitchFamily="2" charset="-79"/>
                      </a:endParaRPr>
                    </a:p>
                    <a:p>
                      <a:pPr marL="285750" indent="-285750">
                        <a:buFontTx/>
                        <a:buChar char="-"/>
                      </a:pPr>
                      <a:r>
                        <a:rPr lang="en-GB" sz="2000" dirty="0">
                          <a:latin typeface="Rubik" panose="00000500000000000000" pitchFamily="2" charset="-79"/>
                          <a:cs typeface="Rubik" panose="00000500000000000000" pitchFamily="2" charset="-79"/>
                        </a:rPr>
                        <a:t>Care and Support Statutory guidance</a:t>
                      </a:r>
                    </a:p>
                    <a:p>
                      <a:pPr marL="285750" indent="-285750">
                        <a:buFontTx/>
                        <a:buChar char="-"/>
                      </a:pPr>
                      <a:r>
                        <a:rPr lang="en-GB" sz="2000" dirty="0">
                          <a:latin typeface="Rubik" panose="00000500000000000000" pitchFamily="2" charset="-79"/>
                          <a:cs typeface="Rubik" panose="00000500000000000000" pitchFamily="2" charset="-79"/>
                        </a:rPr>
                        <a:t>Working Together to Safeguard Children</a:t>
                      </a:r>
                      <a:br>
                        <a:rPr lang="en-GB" sz="2000" dirty="0">
                          <a:latin typeface="Rubik" panose="00000500000000000000" pitchFamily="2" charset="-79"/>
                          <a:cs typeface="Rubik" panose="00000500000000000000" pitchFamily="2" charset="-79"/>
                        </a:rPr>
                      </a:br>
                      <a:r>
                        <a:rPr lang="en-GB" sz="2000" dirty="0">
                          <a:latin typeface="Rubik" panose="00000500000000000000" pitchFamily="2" charset="-79"/>
                          <a:cs typeface="Rubik" panose="00000500000000000000" pitchFamily="2" charset="-79"/>
                        </a:rPr>
                        <a:t>“</a:t>
                      </a:r>
                      <a:r>
                        <a:rPr lang="en-US" sz="1800" i="1" dirty="0">
                          <a:latin typeface="Rubik" panose="00000500000000000000" pitchFamily="2" charset="-79"/>
                          <a:cs typeface="Rubik" panose="00000500000000000000" pitchFamily="2" charset="-79"/>
                        </a:rPr>
                        <a:t>Adult social care services should liaise with children’s social care services to ensure that there is a joined-up approach when both carrying out such assessments and in the provision of support to families where there are young carers or parent carers.</a:t>
                      </a:r>
                      <a:r>
                        <a:rPr lang="en-US" sz="2000" dirty="0">
                          <a:latin typeface="Rubik" panose="00000500000000000000" pitchFamily="2" charset="-79"/>
                          <a:cs typeface="Rubik" panose="00000500000000000000" pitchFamily="2" charset="-79"/>
                        </a:rPr>
                        <a:t>” </a:t>
                      </a:r>
                      <a:endParaRPr lang="en-GB" sz="2000" dirty="0">
                        <a:latin typeface="Rubik" panose="00000500000000000000" pitchFamily="2" charset="-79"/>
                        <a:cs typeface="Rubik" panose="00000500000000000000" pitchFamily="2" charset="-79"/>
                      </a:endParaRPr>
                    </a:p>
                    <a:p>
                      <a:pPr marL="285750" indent="-285750">
                        <a:buFontTx/>
                        <a:buChar char="-"/>
                      </a:pPr>
                      <a:r>
                        <a:rPr lang="en-GB" sz="2000" dirty="0">
                          <a:latin typeface="Rubik" panose="00000500000000000000" pitchFamily="2" charset="-79"/>
                          <a:cs typeface="Rubik" panose="00000500000000000000" pitchFamily="2" charset="-79"/>
                        </a:rPr>
                        <a:t>Discharge from mental health inpatient settings Statutory Guidance</a:t>
                      </a:r>
                    </a:p>
                  </a:txBody>
                  <a:tcPr/>
                </a:tc>
                <a:tc>
                  <a:txBody>
                    <a:bodyPr/>
                    <a:lstStyle/>
                    <a:p>
                      <a:pPr marL="285750" indent="-285750">
                        <a:buFontTx/>
                        <a:buChar char="-"/>
                      </a:pPr>
                      <a:r>
                        <a:rPr lang="en-GB" sz="2000" dirty="0">
                          <a:latin typeface="Rubik" panose="00000500000000000000" pitchFamily="2" charset="-79"/>
                          <a:cs typeface="Rubik" panose="00000500000000000000" pitchFamily="2" charset="-79"/>
                        </a:rPr>
                        <a:t>CQC Adult Social Care Assurance framework</a:t>
                      </a:r>
                    </a:p>
                    <a:p>
                      <a:pPr marL="285750" indent="-285750">
                        <a:buFontTx/>
                        <a:buChar char="-"/>
                      </a:pPr>
                      <a:r>
                        <a:rPr lang="en-GB" sz="2000" dirty="0">
                          <a:latin typeface="Rubik" panose="00000500000000000000" pitchFamily="2" charset="-79"/>
                          <a:cs typeface="Rubik" panose="00000500000000000000" pitchFamily="2" charset="-79"/>
                        </a:rPr>
                        <a:t>OFSTED Inspecting Local Authority Children’s Services (ILACS) framework</a:t>
                      </a:r>
                    </a:p>
                    <a:p>
                      <a:pPr marL="285750" indent="-285750">
                        <a:buFontTx/>
                        <a:buChar char="-"/>
                      </a:pPr>
                      <a:r>
                        <a:rPr lang="en-GB" sz="2000" dirty="0">
                          <a:latin typeface="Rubik" panose="00000500000000000000" pitchFamily="2" charset="-79"/>
                          <a:cs typeface="Rubik" panose="00000500000000000000" pitchFamily="2" charset="-79"/>
                        </a:rPr>
                        <a:t>CQC ICS assurance (Health and Care Act 2022 duties)</a:t>
                      </a:r>
                    </a:p>
                  </a:txBody>
                  <a:tcPr/>
                </a:tc>
                <a:extLst>
                  <a:ext uri="{0D108BD9-81ED-4DB2-BD59-A6C34878D82A}">
                    <a16:rowId xmlns:a16="http://schemas.microsoft.com/office/drawing/2014/main" val="3750451665"/>
                  </a:ext>
                </a:extLst>
              </a:tr>
            </a:tbl>
          </a:graphicData>
        </a:graphic>
      </p:graphicFrame>
    </p:spTree>
    <p:extLst>
      <p:ext uri="{BB962C8B-B14F-4D97-AF65-F5344CB8AC3E}">
        <p14:creationId xmlns:p14="http://schemas.microsoft.com/office/powerpoint/2010/main" val="387896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99E640-EF4C-4125-B9ED-913A3128438D}"/>
              </a:ext>
            </a:extLst>
          </p:cNvPr>
          <p:cNvSpPr>
            <a:spLocks noGrp="1"/>
          </p:cNvSpPr>
          <p:nvPr>
            <p:ph type="title"/>
          </p:nvPr>
        </p:nvSpPr>
        <p:spPr>
          <a:xfrm>
            <a:off x="4048124" y="462008"/>
            <a:ext cx="7224713" cy="1009650"/>
          </a:xfrm>
        </p:spPr>
        <p:txBody>
          <a:bodyPr/>
          <a:lstStyle/>
          <a:p>
            <a:pPr algn="l"/>
            <a:r>
              <a:rPr lang="en-GB" sz="3600" dirty="0"/>
              <a:t>Why “No Wrong Doors for </a:t>
            </a:r>
            <a:br>
              <a:rPr lang="en-GB" sz="3600" dirty="0"/>
            </a:br>
            <a:r>
              <a:rPr lang="en-GB" sz="3600" dirty="0"/>
              <a:t>Young Carers” is needed</a:t>
            </a:r>
          </a:p>
        </p:txBody>
      </p:sp>
      <p:sp>
        <p:nvSpPr>
          <p:cNvPr id="2" name="Title 1">
            <a:extLst>
              <a:ext uri="{FF2B5EF4-FFF2-40B4-BE49-F238E27FC236}">
                <a16:creationId xmlns:a16="http://schemas.microsoft.com/office/drawing/2014/main" id="{4C2731FD-FD1C-7E6F-871D-7DF82ECBCEF2}"/>
              </a:ext>
            </a:extLst>
          </p:cNvPr>
          <p:cNvSpPr txBox="1">
            <a:spLocks/>
          </p:cNvSpPr>
          <p:nvPr/>
        </p:nvSpPr>
        <p:spPr>
          <a:xfrm>
            <a:off x="414338" y="2687149"/>
            <a:ext cx="10758487" cy="881935"/>
          </a:xfrm>
          <a:prstGeom prst="rect">
            <a:avLst/>
          </a:prstGeom>
        </p:spPr>
        <p:txBody>
          <a:bodyPr/>
          <a:lstStyle>
            <a:lvl1pPr algn="r" defTabSz="914400" rtl="0" eaLnBrk="1" latinLnBrk="0" hangingPunct="1">
              <a:lnSpc>
                <a:spcPct val="90000"/>
              </a:lnSpc>
              <a:spcBef>
                <a:spcPct val="0"/>
              </a:spcBef>
              <a:buNone/>
              <a:defRPr sz="3200" kern="1200">
                <a:solidFill>
                  <a:srgbClr val="152F4E"/>
                </a:solidFill>
                <a:latin typeface="Rubik Medium" panose="00000600000000000000" pitchFamily="2" charset="-79"/>
                <a:ea typeface="+mj-ea"/>
                <a:cs typeface="Rubik Medium" panose="00000600000000000000" pitchFamily="2" charset="-79"/>
              </a:defRPr>
            </a:lvl1pPr>
          </a:lstStyle>
          <a:p>
            <a:pPr algn="l"/>
            <a:r>
              <a:rPr lang="en-GB" sz="4400" dirty="0"/>
              <a:t>Emma Saunders</a:t>
            </a:r>
            <a:br>
              <a:rPr lang="en-GB" dirty="0"/>
            </a:br>
            <a:r>
              <a:rPr lang="en-US" sz="3600" dirty="0"/>
              <a:t>Young Adult Carer</a:t>
            </a:r>
          </a:p>
          <a:p>
            <a:pPr algn="l"/>
            <a:r>
              <a:rPr lang="en-US" sz="3600" dirty="0"/>
              <a:t>Adult Social Care practitioner</a:t>
            </a:r>
            <a:endParaRPr lang="en-GB" dirty="0"/>
          </a:p>
        </p:txBody>
      </p:sp>
    </p:spTree>
    <p:extLst>
      <p:ext uri="{BB962C8B-B14F-4D97-AF65-F5344CB8AC3E}">
        <p14:creationId xmlns:p14="http://schemas.microsoft.com/office/powerpoint/2010/main" val="10788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9155-F186-2091-B9BD-39C8B2F26F0C}"/>
              </a:ext>
            </a:extLst>
          </p:cNvPr>
          <p:cNvSpPr>
            <a:spLocks noGrp="1"/>
          </p:cNvSpPr>
          <p:nvPr>
            <p:ph type="title"/>
          </p:nvPr>
        </p:nvSpPr>
        <p:spPr/>
        <p:txBody>
          <a:bodyPr/>
          <a:lstStyle/>
          <a:p>
            <a:r>
              <a:rPr lang="en-GB" sz="3200" dirty="0"/>
              <a:t>“No Wrong Doors for Young Carers”</a:t>
            </a:r>
            <a:endParaRPr lang="en-GB" dirty="0"/>
          </a:p>
        </p:txBody>
      </p:sp>
      <p:sp>
        <p:nvSpPr>
          <p:cNvPr id="2" name="Title 2">
            <a:extLst>
              <a:ext uri="{FF2B5EF4-FFF2-40B4-BE49-F238E27FC236}">
                <a16:creationId xmlns:a16="http://schemas.microsoft.com/office/drawing/2014/main" id="{A72C4C51-EE75-B916-D6C8-761FC67A415B}"/>
              </a:ext>
            </a:extLst>
          </p:cNvPr>
          <p:cNvSpPr txBox="1">
            <a:spLocks/>
          </p:cNvSpPr>
          <p:nvPr/>
        </p:nvSpPr>
        <p:spPr>
          <a:xfrm>
            <a:off x="383328" y="1471658"/>
            <a:ext cx="10579947" cy="1224989"/>
          </a:xfrm>
          <a:prstGeom prst="rect">
            <a:avLst/>
          </a:prstGeom>
        </p:spPr>
        <p:txBody>
          <a:bodyPr/>
          <a:lstStyle>
            <a:lvl1pPr algn="r" defTabSz="914400" rtl="0" eaLnBrk="1" latinLnBrk="0" hangingPunct="1">
              <a:lnSpc>
                <a:spcPct val="90000"/>
              </a:lnSpc>
              <a:spcBef>
                <a:spcPct val="0"/>
              </a:spcBef>
              <a:buNone/>
              <a:defRPr sz="3200" kern="1200">
                <a:solidFill>
                  <a:srgbClr val="152F4E"/>
                </a:solidFill>
                <a:latin typeface="Rubik Medium" panose="00000600000000000000" pitchFamily="2" charset="-79"/>
                <a:ea typeface="+mj-ea"/>
                <a:cs typeface="Rubik Medium" panose="00000600000000000000" pitchFamily="2" charset="-79"/>
              </a:defRPr>
            </a:lvl1pPr>
          </a:lstStyle>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lang="en-US" sz="2800" b="1" dirty="0">
                <a:latin typeface="Rubik" panose="00000500000000000000" pitchFamily="2" charset="-79"/>
                <a:cs typeface="Rubik" panose="00000500000000000000" pitchFamily="2" charset="-79"/>
              </a:rPr>
              <a:t>“No Wrong Doors for Young Carers” Memorandum of Understanding</a:t>
            </a:r>
          </a:p>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lang="en-US" sz="2800" b="1" dirty="0">
                <a:latin typeface="Rubik" panose="00000500000000000000" pitchFamily="2" charset="-79"/>
                <a:cs typeface="Rubik" panose="00000500000000000000" pitchFamily="2" charset="-79"/>
              </a:rPr>
              <a:t>“No Wrong Doors for Young Carers” Implementation Checklist</a:t>
            </a:r>
          </a:p>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“No Wrong Doors for Young Carers” Suggested ‘to-do list’</a:t>
            </a:r>
            <a:b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br>
            <a:endParaRPr lang="en-US" sz="2800" b="1" dirty="0">
              <a:latin typeface="Rubik" panose="00000500000000000000" pitchFamily="2" charset="-79"/>
              <a:cs typeface="Rubik" panose="00000500000000000000" pitchFamily="2" charset="-79"/>
            </a:endParaRPr>
          </a:p>
          <a:p>
            <a:pPr marR="0" lvl="0" algn="l" defTabSz="914400" rtl="0" eaLnBrk="1" fontAlgn="auto" latinLnBrk="0" hangingPunct="1">
              <a:lnSpc>
                <a:spcPct val="90000"/>
              </a:lnSpc>
              <a:spcBef>
                <a:spcPct val="0"/>
              </a:spcBef>
              <a:spcAft>
                <a:spcPts val="0"/>
              </a:spcAft>
              <a:buClrTx/>
              <a:buSzTx/>
              <a:tabLst/>
              <a:defRPr/>
            </a:pPr>
            <a:r>
              <a:rPr kumimoji="0" lang="en-US" sz="2800" i="0" u="sng"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Other supporting resources</a:t>
            </a:r>
          </a:p>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lang="en-US" sz="2800" b="1" dirty="0">
                <a:latin typeface="Rubik" panose="00000500000000000000" pitchFamily="2" charset="-79"/>
                <a:cs typeface="Rubik" panose="00000500000000000000" pitchFamily="2" charset="-79"/>
              </a:rPr>
              <a:t>Young Carers Needs Assessments Checklist</a:t>
            </a:r>
          </a:p>
          <a:p>
            <a:pPr marL="457200" marR="0" lvl="0" indent="-457200" algn="l" defTabSz="914400" rtl="0" eaLnBrk="1" fontAlgn="auto" latinLnBrk="0" hangingPunct="1">
              <a:lnSpc>
                <a:spcPct val="90000"/>
              </a:lnSpc>
              <a:spcBef>
                <a:spcPct val="0"/>
              </a:spcBef>
              <a:spcAft>
                <a:spcPts val="0"/>
              </a:spcAft>
              <a:buClrTx/>
              <a:buSzTx/>
              <a:buFontTx/>
              <a:buAutoNum type="arabicPeriod"/>
              <a:tabLst/>
              <a:defRPr/>
            </a:pPr>
            <a:r>
              <a:rPr kumimoji="0" lang="en-US"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rPr>
              <a:t>Transitions Assessments Checklist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152F4E"/>
              </a:solidFill>
              <a:effectLst/>
              <a:uLnTx/>
              <a:uFillTx/>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917775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UK.potx" id="{034A695C-5D8B-40CA-AA0F-CF7FC5F6184B}" vid="{7AD1AF9C-940C-4A73-94FF-1AC7BF537344}"/>
    </a:ext>
  </a:extLst>
</a:theme>
</file>

<file path=ppt/theme/theme2.xml><?xml version="1.0" encoding="utf-8"?>
<a:theme xmlns:a="http://schemas.openxmlformats.org/drawingml/2006/main" name="1_Office Theme">
  <a:themeElements>
    <a:clrScheme name="Family Action Colour Theme">
      <a:dk1>
        <a:srgbClr val="525E66"/>
      </a:dk1>
      <a:lt1>
        <a:sysClr val="window" lastClr="FFFFFF"/>
      </a:lt1>
      <a:dk2>
        <a:srgbClr val="525E66"/>
      </a:dk2>
      <a:lt2>
        <a:srgbClr val="BDCF3C"/>
      </a:lt2>
      <a:accent1>
        <a:srgbClr val="7758A5"/>
      </a:accent1>
      <a:accent2>
        <a:srgbClr val="E63E3A"/>
      </a:accent2>
      <a:accent3>
        <a:srgbClr val="F47C5B"/>
      </a:accent3>
      <a:accent4>
        <a:srgbClr val="F89621"/>
      </a:accent4>
      <a:accent5>
        <a:srgbClr val="397DC0"/>
      </a:accent5>
      <a:accent6>
        <a:srgbClr val="00BADA"/>
      </a:accent6>
      <a:hlink>
        <a:srgbClr val="BDCF3C"/>
      </a:hlink>
      <a:folHlink>
        <a:srgbClr val="525E66"/>
      </a:folHlink>
    </a:clrScheme>
    <a:fontScheme name="Family Action Fonts">
      <a:majorFont>
        <a:latin typeface="VAGRounded LT Black"/>
        <a:ea typeface=""/>
        <a:cs typeface=""/>
      </a:majorFont>
      <a:minorFont>
        <a:latin typeface="VAG Rounded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03ece1-b365-4511-a925-fb8a316b7eb2" xsi:nil="true"/>
    <lcf76f155ced4ddcb4097134ff3c332f xmlns="f8cd1418-2099-4e4a-9354-56f922426c0b">
      <Terms xmlns="http://schemas.microsoft.com/office/infopath/2007/PartnerControls"/>
    </lcf76f155ced4ddcb4097134ff3c332f>
    <MediaLengthInSeconds xmlns="f8cd1418-2099-4e4a-9354-56f922426c0b" xsi:nil="true"/>
    <SharedWithUsers xmlns="60b47cac-d386-4592-b311-0ab9f0c8967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E47678C5B76E489E5835EC3C5F489B" ma:contentTypeVersion="19" ma:contentTypeDescription="Create a new document." ma:contentTypeScope="" ma:versionID="59af6ffcc353ab606f3234d695e4b704">
  <xsd:schema xmlns:xsd="http://www.w3.org/2001/XMLSchema" xmlns:xs="http://www.w3.org/2001/XMLSchema" xmlns:p="http://schemas.microsoft.com/office/2006/metadata/properties" xmlns:ns2="df03ece1-b365-4511-a925-fb8a316b7eb2" xmlns:ns3="f8cd1418-2099-4e4a-9354-56f922426c0b" xmlns:ns4="60b47cac-d386-4592-b311-0ab9f0c89672" targetNamespace="http://schemas.microsoft.com/office/2006/metadata/properties" ma:root="true" ma:fieldsID="b4ebdfdf20400bcd1b03505b22fac4ce" ns2:_="" ns3:_="" ns4:_="">
    <xsd:import namespace="df03ece1-b365-4511-a925-fb8a316b7eb2"/>
    <xsd:import namespace="f8cd1418-2099-4e4a-9354-56f922426c0b"/>
    <xsd:import namespace="60b47cac-d386-4592-b311-0ab9f0c89672"/>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3ece1-b365-4511-a925-fb8a316b7eb2"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c3136911-1bf2-44cf-becb-a9a7cf246165}" ma:internalName="TaxCatchAll" ma:showField="CatchAllData" ma:web="60b47cac-d386-4592-b311-0ab9f0c89672">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c3136911-1bf2-44cf-becb-a9a7cf246165}" ma:internalName="TaxCatchAllLabel" ma:readOnly="true" ma:showField="CatchAllDataLabel" ma:web="60b47cac-d386-4592-b311-0ab9f0c896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cd1418-2099-4e4a-9354-56f922426c0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a591c42-f103-4e94-b0a2-f5c6c6996d8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b47cac-d386-4592-b311-0ab9f0c8967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a591c42-f103-4e94-b0a2-f5c6c6996d84"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B1DFC4-2B4D-450D-8B7F-95F950E1D7A3}">
  <ds:schemaRefs>
    <ds:schemaRef ds:uri="df03ece1-b365-4511-a925-fb8a316b7eb2"/>
    <ds:schemaRef ds:uri="http://schemas.microsoft.com/office/2006/metadata/properties"/>
    <ds:schemaRef ds:uri="86cb77c4-1f1a-48b7-9087-84feca67be1c"/>
    <ds:schemaRef ds:uri="http://www.w3.org/XML/1998/namespace"/>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cf608f1c-d9cb-4815-9b7d-d596afc40a20"/>
    <ds:schemaRef ds:uri="40e5c4ef-4078-480f-adfb-d31d0a9d8e55"/>
    <ds:schemaRef ds:uri="f8cd1418-2099-4e4a-9354-56f922426c0b"/>
    <ds:schemaRef ds:uri="60b47cac-d386-4592-b311-0ab9f0c89672"/>
  </ds:schemaRefs>
</ds:datastoreItem>
</file>

<file path=customXml/itemProps2.xml><?xml version="1.0" encoding="utf-8"?>
<ds:datastoreItem xmlns:ds="http://schemas.openxmlformats.org/officeDocument/2006/customXml" ds:itemID="{61F13918-D1E4-47BC-9993-4885F844F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03ece1-b365-4511-a925-fb8a316b7eb2"/>
    <ds:schemaRef ds:uri="f8cd1418-2099-4e4a-9354-56f922426c0b"/>
    <ds:schemaRef ds:uri="60b47cac-d386-4592-b311-0ab9f0c89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8C0DF-4245-4566-A552-BD5138F230EF}">
  <ds:schemaRefs>
    <ds:schemaRef ds:uri="Microsoft.SharePoint.Taxonomy.ContentTypeSync"/>
  </ds:schemaRefs>
</ds:datastoreItem>
</file>

<file path=customXml/itemProps4.xml><?xml version="1.0" encoding="utf-8"?>
<ds:datastoreItem xmlns:ds="http://schemas.openxmlformats.org/officeDocument/2006/customXml" ds:itemID="{258764C8-2395-4584-A416-DFD04E0774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UK</Template>
  <TotalTime>0</TotalTime>
  <Words>2051</Words>
  <Application>Microsoft Office PowerPoint</Application>
  <PresentationFormat>Widescreen</PresentationFormat>
  <Paragraphs>208</Paragraphs>
  <Slides>27</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Aptos</vt:lpstr>
      <vt:lpstr>Arial</vt:lpstr>
      <vt:lpstr>Arial Unicode MS</vt:lpstr>
      <vt:lpstr>Calibri</vt:lpstr>
      <vt:lpstr>Rubik</vt:lpstr>
      <vt:lpstr>Rubik Medium</vt:lpstr>
      <vt:lpstr>VAG Rounded Std</vt:lpstr>
      <vt:lpstr>VAGRounded LT Bold</vt:lpstr>
      <vt:lpstr>VAGRounded LT Thin</vt:lpstr>
      <vt:lpstr>Office Theme</vt:lpstr>
      <vt:lpstr>1_Office Theme</vt:lpstr>
      <vt:lpstr>Default Design</vt:lpstr>
      <vt:lpstr>“No Wrong Doors for  Young Carers”  Launch Event  We will be starting at 10am</vt:lpstr>
      <vt:lpstr>Welcome and housekeeping</vt:lpstr>
      <vt:lpstr>Objectives for today</vt:lpstr>
      <vt:lpstr>Welcome  Simon Williams Partners in Care and Health Director of Adult Social Care Improvement</vt:lpstr>
      <vt:lpstr>Why “No Wrong Doors for  Young Carers” is needed</vt:lpstr>
      <vt:lpstr>Why “No Wrong Doors for  Young Carers” is needed</vt:lpstr>
      <vt:lpstr>Why “No Wrong Doors for  Young Carers” is needed</vt:lpstr>
      <vt:lpstr>Why “No Wrong Doors for  Young Carers” is needed</vt:lpstr>
      <vt:lpstr>“No Wrong Doors for Young Carers”</vt:lpstr>
      <vt:lpstr>“No Wrong Doors for Young Carers” The MoU</vt:lpstr>
      <vt:lpstr>“No Wrong Doors for Young Carers”– Who should be the signatories?</vt:lpstr>
      <vt:lpstr>PowerPoint Presentation</vt:lpstr>
      <vt:lpstr>Young Carers in Leeds</vt:lpstr>
      <vt:lpstr>PowerPoint Presentation</vt:lpstr>
      <vt:lpstr>PowerPoint Presentation</vt:lpstr>
      <vt:lpstr>PowerPoint Presentation</vt:lpstr>
      <vt:lpstr>Comfort  Break</vt:lpstr>
      <vt:lpstr>Stakeholder Perspectives   - Helen Lincoln, Chair of the ADCS Families, Communities and Young People Policy Committee - Beverley Tarka, ADASS President - Amanda Stride, Deputy Director – Local Authority Assessment Delivery, Care Quality Commission - Jeremy Gleaden, Senior HMI, Social Care Policy, Ofsted </vt:lpstr>
      <vt:lpstr>Association of Directors of Children’s Services (ADCS)  “Children and young people with caring responsibilities can face unique challenges. We want to support them to live a happy, fulfilling life and to be able to access the same opportunities as their peers, they deserve nothing less. The aims and approaches set out in the MoU apply to all young carers, whether they are caring for a significant adult, or a sibling.  The aim here is to help children’s and adult services to work more closely together, and with health and education services as well, to take a whole family approach in meeting needs.  Children and young people themselves tell us what a difference joined up approaches can make when there is a clear and shared focus on their experiences and their outcomes and the latest version should make that easier than ever.”  Helen Lincoln, Chair of the ADCS Families, Communities and Young People Policy Committee   </vt:lpstr>
      <vt:lpstr>How Can No Wrong Doors for Young Carers Support ASC, Young Carers and Families</vt:lpstr>
      <vt:lpstr>Carers are Our Priority</vt:lpstr>
      <vt:lpstr>Time for a Refresh and Rethink</vt:lpstr>
      <vt:lpstr>Why is it Still Important?</vt:lpstr>
      <vt:lpstr>Stakeholder Perspectives  Amanda Stride, Deputy Director –  Local Authority Assessment Delivery,  Care Quality Commission  </vt:lpstr>
      <vt:lpstr>Stakeholder Perspectives  Jeremy Gleaden, Senior HMI, Social Care Policy, Ofsted   </vt:lpstr>
      <vt:lpstr>Q and A</vt:lpstr>
      <vt:lpstr>Closing remarks  Simon Williams Partners in Care and Health Director of Adult Social Care Improvement  Please complete the short feedback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 training</dc:title>
  <dc:creator>Andy McGowan</dc:creator>
  <cp:lastModifiedBy>Andy McGowan</cp:lastModifiedBy>
  <cp:revision>5</cp:revision>
  <dcterms:created xsi:type="dcterms:W3CDTF">2023-02-28T09:10:47Z</dcterms:created>
  <dcterms:modified xsi:type="dcterms:W3CDTF">2024-02-28T15:59:44Z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0x01010057E47678C5B76E489E5835EC3C5F489B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